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28.xml.rels" ContentType="application/vnd.openxmlformats-package.relationships+xml"/>
  <Override PartName="/ppt/notesSlides/_rels/notesSlide20.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media/image17.jpeg" ContentType="image/jpeg"/>
  <Override PartName="/ppt/media/image5.png" ContentType="image/png"/>
  <Override PartName="/ppt/media/image4.png" ContentType="image/png"/>
  <Override PartName="/ppt/media/image3.png" ContentType="image/png"/>
  <Override PartName="/ppt/media/image6.png" ContentType="image/png"/>
  <Override PartName="/ppt/media/image8.png" ContentType="image/png"/>
  <Override PartName="/ppt/media/image2.png" ContentType="image/png"/>
  <Override PartName="/ppt/media/image7.png" ContentType="image/png"/>
  <Override PartName="/ppt/media/image9.png" ContentType="image/png"/>
  <Override PartName="/ppt/media/image13.wmf" ContentType="image/x-wmf"/>
  <Override PartName="/ppt/media/image14.wmf" ContentType="image/x-wmf"/>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jpeg" ContentType="image/jpeg"/>
  <Override PartName="/ppt/media/image16.png" ContentType="image/png"/>
  <Override PartName="/ppt/media/image10.png" ContentType="image/png"/>
  <Override PartName="/ppt/media/image11.png" ContentType="image/png"/>
  <Override PartName="/ppt/media/image12.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91"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92"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93"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94"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95" name="PlaceHolder 6"/>
          <p:cNvSpPr>
            <a:spLocks noGrp="1"/>
          </p:cNvSpPr>
          <p:nvPr>
            <p:ph type="sldNum"/>
          </p:nvPr>
        </p:nvSpPr>
        <p:spPr>
          <a:xfrm>
            <a:off x="4278960" y="10157400"/>
            <a:ext cx="3280680" cy="534240"/>
          </a:xfrm>
          <a:prstGeom prst="rect">
            <a:avLst/>
          </a:prstGeom>
        </p:spPr>
        <p:txBody>
          <a:bodyPr lIns="0" rIns="0" tIns="0" bIns="0" anchor="b"/>
          <a:p>
            <a:pPr algn="r"/>
            <a:fld id="{340803C8-B856-425F-9698-AAAB053DC0D5}"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nl.wikipedia.org/wiki/Nomenclatuur" TargetMode="External"/><Relationship Id="rId2" Type="http://schemas.openxmlformats.org/officeDocument/2006/relationships/hyperlink" Target="https://nl.wikipedia.org/wiki/Glycosaminoglycaan" TargetMode="External"/><Relationship Id="rId3" Type="http://schemas.openxmlformats.org/officeDocument/2006/relationships/hyperlink" Target="https://nl.wikipedia.org/wiki/Bindweefsel" TargetMode="External"/><Relationship Id="rId4" Type="http://schemas.openxmlformats.org/officeDocument/2006/relationships/hyperlink" Target="https://nl.wikipedia.org/wiki/Epitheel" TargetMode="External"/><Relationship Id="rId5" Type="http://schemas.openxmlformats.org/officeDocument/2006/relationships/hyperlink" Target="https://nl.wikipedia.org/wiki/Zenuwweefsel" TargetMode="External"/><Relationship Id="rId6" Type="http://schemas.openxmlformats.org/officeDocument/2006/relationships/hyperlink" Target="https://nl.wikipedia.org/wiki/Extracellulaire_vloeistof" TargetMode="External"/><Relationship Id="rId7" Type="http://schemas.openxmlformats.org/officeDocument/2006/relationships/hyperlink" Target="https://nl.wikipedia.org/wiki/Proliferatie_(cel)" TargetMode="External"/><Relationship Id="rId8" Type="http://schemas.openxmlformats.org/officeDocument/2006/relationships/hyperlink" Target="https://nl.wikipedia.org/wiki/Tumor" TargetMode="External"/><Relationship Id="rId9" Type="http://schemas.openxmlformats.org/officeDocument/2006/relationships/slide" Target="../slides/slide13.xml"/><Relationship Id="rId10"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latin typeface="+mn-lt"/>
                <a:ea typeface="+mn-ea"/>
              </a:rPr>
              <a:t>This paper and therefore the “tissue” represents the entire body.  It is.  For severe burns, and the minimisation of scarring, we most likely need to introduce a cell agent based model that is coupled to the HIIS model.  There are several interlinked phases of burn wound healing, each phase of the process is dependent on the preceding spatio-temporal action of the IS.  E.g. the ECM cannot be remodelled until there has been sufficient angiogenesis.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mn-lt"/>
                <a:ea typeface="+mn-ea"/>
              </a:rPr>
              <a:t>suggests ATP and H202 may establish a pro-inflammatory permissive environment to potentiate the recruitment of immune cells into the inflamed tissue.  Some evidence that atp enhances response to attractant by generating a signal amplification loop </a:t>
            </a:r>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6040" cy="3085920"/>
          </a:xfrm>
          <a:prstGeom prst="rect">
            <a:avLst/>
          </a:prstGeom>
        </p:spPr>
      </p:sp>
      <p:sp>
        <p:nvSpPr>
          <p:cNvPr id="27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To the best of our</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knowledge this is the first numerical model of a complex innate</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immune response that is quantitatively validated with clinical</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data. Our work paves the way to a deeper understanding of the</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immunological mechanisms underpinning this important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innate immune response to oxidative stress mediated</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inflammation.</a:t>
            </a:r>
            <a:endParaRPr b="0" lang="en-US" sz="1200" spc="-1" strike="noStrike">
              <a:latin typeface="Arial"/>
            </a:endParaRPr>
          </a:p>
        </p:txBody>
      </p:sp>
      <p:sp>
        <p:nvSpPr>
          <p:cNvPr id="273" name="TextShape 3"/>
          <p:cNvSpPr txBox="1"/>
          <p:nvPr/>
        </p:nvSpPr>
        <p:spPr>
          <a:xfrm>
            <a:off x="3884760" y="8685360"/>
            <a:ext cx="2971440" cy="458280"/>
          </a:xfrm>
          <a:prstGeom prst="rect">
            <a:avLst/>
          </a:prstGeom>
          <a:noFill/>
          <a:ln>
            <a:noFill/>
          </a:ln>
        </p:spPr>
        <p:txBody>
          <a:bodyPr anchor="b"/>
          <a:p>
            <a:pPr algn="r">
              <a:lnSpc>
                <a:spcPct val="100000"/>
              </a:lnSpc>
            </a:pPr>
            <a:fld id="{45465AC3-0D4E-4E11-8332-6AF5D4B40EEA}" type="slidenum">
              <a:rPr b="0" lang="en-US" sz="1200" spc="-1" strike="noStrike">
                <a:latin typeface="Times New Roman"/>
              </a:rPr>
              <a:t>1</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6040" cy="3085920"/>
          </a:xfrm>
          <a:prstGeom prst="rect">
            <a:avLst/>
          </a:prstGeom>
        </p:spPr>
      </p:sp>
      <p:sp>
        <p:nvSpPr>
          <p:cNvPr id="27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1" lang="en-US" sz="1200" spc="-1" strike="noStrike">
                <a:solidFill>
                  <a:srgbClr val="000000"/>
                </a:solidFill>
                <a:latin typeface="+mn-lt"/>
                <a:ea typeface="+mn-ea"/>
              </a:rPr>
              <a:t>Hyaluronan</a:t>
            </a:r>
            <a:r>
              <a:rPr b="0" lang="en-US" sz="1200" spc="-1" strike="noStrike">
                <a:solidFill>
                  <a:srgbClr val="000000"/>
                </a:solidFill>
                <a:latin typeface="+mn-lt"/>
                <a:ea typeface="+mn-ea"/>
              </a:rPr>
              <a:t> (volgens oudere </a:t>
            </a:r>
            <a:r>
              <a:rPr b="0" lang="en-US" sz="1200" spc="-1" strike="noStrike">
                <a:solidFill>
                  <a:srgbClr val="000000"/>
                </a:solidFill>
                <a:latin typeface="+mn-lt"/>
                <a:ea typeface="+mn-ea"/>
                <a:hlinkClick r:id="rId1"/>
              </a:rPr>
              <a:t>nomenclatuur</a:t>
            </a:r>
            <a:r>
              <a:rPr b="0" lang="en-US" sz="1200" spc="-1" strike="noStrike">
                <a:solidFill>
                  <a:srgbClr val="000000"/>
                </a:solidFill>
                <a:latin typeface="+mn-lt"/>
                <a:ea typeface="+mn-ea"/>
              </a:rPr>
              <a:t> ook </a:t>
            </a:r>
            <a:r>
              <a:rPr b="1" lang="en-US" sz="1200" spc="-1" strike="noStrike">
                <a:solidFill>
                  <a:srgbClr val="000000"/>
                </a:solidFill>
                <a:latin typeface="+mn-lt"/>
                <a:ea typeface="+mn-ea"/>
              </a:rPr>
              <a:t>hyaluronzuur</a:t>
            </a:r>
            <a:r>
              <a:rPr b="0" lang="en-US" sz="1200" spc="-1" strike="noStrike">
                <a:solidFill>
                  <a:srgbClr val="000000"/>
                </a:solidFill>
                <a:latin typeface="+mn-lt"/>
                <a:ea typeface="+mn-ea"/>
              </a:rPr>
              <a:t> of </a:t>
            </a:r>
            <a:r>
              <a:rPr b="1" lang="en-US" sz="1200" spc="-1" strike="noStrike">
                <a:solidFill>
                  <a:srgbClr val="000000"/>
                </a:solidFill>
                <a:latin typeface="+mn-lt"/>
                <a:ea typeface="+mn-ea"/>
              </a:rPr>
              <a:t>hyaluronaat</a:t>
            </a:r>
            <a:r>
              <a:rPr b="0" lang="en-US" sz="1200" spc="-1" strike="noStrike">
                <a:solidFill>
                  <a:srgbClr val="000000"/>
                </a:solidFill>
                <a:latin typeface="+mn-lt"/>
                <a:ea typeface="+mn-ea"/>
              </a:rPr>
              <a:t> genoemd) is een </a:t>
            </a:r>
            <a:r>
              <a:rPr b="0" lang="en-US" sz="1200" spc="-1" strike="noStrike">
                <a:solidFill>
                  <a:srgbClr val="000000"/>
                </a:solidFill>
                <a:latin typeface="+mn-lt"/>
                <a:ea typeface="+mn-ea"/>
                <a:hlinkClick r:id="rId2"/>
              </a:rPr>
              <a:t>glycosaminoglycaan</a:t>
            </a:r>
            <a:r>
              <a:rPr b="0" lang="en-US" sz="1200" spc="-1" strike="noStrike">
                <a:solidFill>
                  <a:srgbClr val="000000"/>
                </a:solidFill>
                <a:latin typeface="+mn-lt"/>
                <a:ea typeface="+mn-ea"/>
              </a:rPr>
              <a:t> dat veelvuldig in </a:t>
            </a:r>
            <a:r>
              <a:rPr b="0" lang="en-US" sz="1200" spc="-1" strike="noStrike">
                <a:solidFill>
                  <a:srgbClr val="000000"/>
                </a:solidFill>
                <a:latin typeface="+mn-lt"/>
                <a:ea typeface="+mn-ea"/>
                <a:hlinkClick r:id="rId3"/>
              </a:rPr>
              <a:t>bindweefsel</a:t>
            </a:r>
            <a:r>
              <a:rPr b="0" lang="en-US" sz="1200" spc="-1" strike="noStrike">
                <a:solidFill>
                  <a:srgbClr val="000000"/>
                </a:solidFill>
                <a:latin typeface="+mn-lt"/>
                <a:ea typeface="+mn-ea"/>
              </a:rPr>
              <a:t>, </a:t>
            </a:r>
            <a:r>
              <a:rPr b="0" lang="en-US" sz="1200" spc="-1" strike="noStrike">
                <a:solidFill>
                  <a:srgbClr val="000000"/>
                </a:solidFill>
                <a:latin typeface="+mn-lt"/>
                <a:ea typeface="+mn-ea"/>
                <a:hlinkClick r:id="rId4"/>
              </a:rPr>
              <a:t>epitheelweefsel</a:t>
            </a:r>
            <a:r>
              <a:rPr b="0" lang="en-US" sz="1200" spc="-1" strike="noStrike">
                <a:solidFill>
                  <a:srgbClr val="000000"/>
                </a:solidFill>
                <a:latin typeface="+mn-lt"/>
                <a:ea typeface="+mn-ea"/>
              </a:rPr>
              <a:t> en </a:t>
            </a:r>
            <a:r>
              <a:rPr b="0" lang="en-US" sz="1200" spc="-1" strike="noStrike">
                <a:solidFill>
                  <a:srgbClr val="000000"/>
                </a:solidFill>
                <a:latin typeface="+mn-lt"/>
                <a:ea typeface="+mn-ea"/>
                <a:hlinkClick r:id="rId5"/>
              </a:rPr>
              <a:t>zenuwweefsel</a:t>
            </a:r>
            <a:r>
              <a:rPr b="0" lang="en-US" sz="1200" spc="-1" strike="noStrike">
                <a:solidFill>
                  <a:srgbClr val="000000"/>
                </a:solidFill>
                <a:latin typeface="+mn-lt"/>
                <a:ea typeface="+mn-ea"/>
              </a:rPr>
              <a:t> voorkomt. Het is een van de belangrijkste componenten van de </a:t>
            </a:r>
            <a:r>
              <a:rPr b="0" lang="en-US" sz="1200" spc="-1" strike="noStrike">
                <a:solidFill>
                  <a:srgbClr val="000000"/>
                </a:solidFill>
                <a:latin typeface="+mn-lt"/>
                <a:ea typeface="+mn-ea"/>
                <a:hlinkClick r:id="rId6"/>
              </a:rPr>
              <a:t>extracellulaire matrix</a:t>
            </a:r>
            <a:r>
              <a:rPr b="0" lang="en-US" sz="1200" spc="-1" strike="noStrike">
                <a:solidFill>
                  <a:srgbClr val="000000"/>
                </a:solidFill>
                <a:latin typeface="+mn-lt"/>
                <a:ea typeface="+mn-ea"/>
              </a:rPr>
              <a:t>, en draagt in belangrijke mate bij aan de </a:t>
            </a:r>
            <a:r>
              <a:rPr b="0" lang="en-US" sz="1200" spc="-1" strike="noStrike">
                <a:solidFill>
                  <a:srgbClr val="000000"/>
                </a:solidFill>
                <a:latin typeface="+mn-lt"/>
                <a:ea typeface="+mn-ea"/>
                <a:hlinkClick r:id="rId7"/>
              </a:rPr>
              <a:t>celproliferatie</a:t>
            </a:r>
            <a:r>
              <a:rPr b="0" lang="en-US" sz="1200" spc="-1" strike="noStrike">
                <a:solidFill>
                  <a:srgbClr val="000000"/>
                </a:solidFill>
                <a:latin typeface="+mn-lt"/>
                <a:ea typeface="+mn-ea"/>
              </a:rPr>
              <a:t> en -migratie en is wellicht ook betrokken bij de progressie van sommige </a:t>
            </a:r>
            <a:r>
              <a:rPr b="0" lang="en-US" sz="1200" spc="-1" strike="noStrike">
                <a:solidFill>
                  <a:srgbClr val="000000"/>
                </a:solidFill>
                <a:latin typeface="+mn-lt"/>
                <a:ea typeface="+mn-ea"/>
                <a:hlinkClick r:id="rId8"/>
              </a:rPr>
              <a:t>tumoren</a:t>
            </a:r>
            <a:r>
              <a:rPr b="0" lang="en-US" sz="1200" spc="-1" strike="noStrike">
                <a:solidFill>
                  <a:srgbClr val="000000"/>
                </a:solidFill>
                <a:latin typeface="+mn-lt"/>
                <a:ea typeface="+mn-ea"/>
              </a:rPr>
              <a:t>.</a:t>
            </a:r>
            <a:endParaRPr b="0" lang="en-US" sz="1200" spc="-1" strike="noStrike">
              <a:latin typeface="Arial"/>
            </a:endParaRPr>
          </a:p>
        </p:txBody>
      </p:sp>
      <p:sp>
        <p:nvSpPr>
          <p:cNvPr id="276" name="TextShape 3"/>
          <p:cNvSpPr txBox="1"/>
          <p:nvPr/>
        </p:nvSpPr>
        <p:spPr>
          <a:xfrm>
            <a:off x="3884760" y="8685360"/>
            <a:ext cx="2971440" cy="458280"/>
          </a:xfrm>
          <a:prstGeom prst="rect">
            <a:avLst/>
          </a:prstGeom>
          <a:noFill/>
          <a:ln>
            <a:noFill/>
          </a:ln>
        </p:spPr>
        <p:txBody>
          <a:bodyPr anchor="b"/>
          <a:p>
            <a:pPr algn="r">
              <a:lnSpc>
                <a:spcPct val="100000"/>
              </a:lnSpc>
            </a:pPr>
            <a:fld id="{918FB1A4-14D1-4331-B306-341D0D35DD0C}" type="slidenum">
              <a:rPr b="0" lang="en-US" sz="1200" spc="-1" strike="noStrike">
                <a:latin typeface="Times New Roman"/>
              </a:rPr>
              <a:t>1</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p:spPr>
      </p:sp>
      <p:sp>
        <p:nvSpPr>
          <p:cNvPr id="27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6000">
              <a:lnSpc>
                <a:spcPct val="100000"/>
              </a:lnSpc>
            </a:pPr>
            <a:r>
              <a:rPr b="0" lang="en-US" sz="2000" spc="-1" strike="noStrike">
                <a:latin typeface="Arial"/>
              </a:rPr>
              <a:t>Fibroblasts into the wound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79" name="TextShape 3"/>
          <p:cNvSpPr txBox="1"/>
          <p:nvPr/>
        </p:nvSpPr>
        <p:spPr>
          <a:xfrm>
            <a:off x="3884760" y="8685360"/>
            <a:ext cx="2971440" cy="458280"/>
          </a:xfrm>
          <a:prstGeom prst="rect">
            <a:avLst/>
          </a:prstGeom>
          <a:noFill/>
          <a:ln>
            <a:noFill/>
          </a:ln>
        </p:spPr>
        <p:txBody>
          <a:bodyPr anchor="b"/>
          <a:p>
            <a:pPr algn="r">
              <a:lnSpc>
                <a:spcPct val="100000"/>
              </a:lnSpc>
            </a:pPr>
            <a:fld id="{F2274283-036D-4040-8CBC-5B045788BC70}" type="slidenum">
              <a:rPr b="0" lang="en-US" sz="1200" spc="-1" strike="noStrike">
                <a:latin typeface="Times New Roman"/>
              </a:rPr>
              <a:t>1</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6040" cy="3085920"/>
          </a:xfrm>
          <a:prstGeom prst="rect">
            <a:avLst/>
          </a:prstGeom>
        </p:spPr>
      </p:sp>
      <p:sp>
        <p:nvSpPr>
          <p:cNvPr id="28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latin typeface="Arial"/>
              </a:rPr>
              <a:t>Several of the papers, have validated collagen deposit rates in the presence of inflammatory signals and chemokines, but rely on accurate tissue and blood composition. </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a:t>
            </a:r>
            <a:r>
              <a:rPr b="1" lang="en-US" sz="1200" spc="-1" strike="noStrike">
                <a:solidFill>
                  <a:srgbClr val="000000"/>
                </a:solidFill>
                <a:latin typeface="Arial"/>
                <a:ea typeface="DejaVu Sans"/>
              </a:rPr>
              <a:t>inflammation phase is intuitively the best place to start</a:t>
            </a:r>
            <a:r>
              <a:rPr b="0" lang="en-US" sz="1200" spc="-1" strike="noStrike">
                <a:solidFill>
                  <a:srgbClr val="000000"/>
                </a:solidFill>
                <a:latin typeface="Arial"/>
                <a:ea typeface="DejaVu Sans"/>
              </a:rPr>
              <a:t>.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We should seriously think about how we would be able to validate this though, although the original paper is directly concerned with inflammation (although a different type than that found in wound healing)</a:t>
            </a:r>
            <a:endParaRPr b="0" lang="en-US" sz="1200" spc="-1" strike="noStrike">
              <a:latin typeface="Arial"/>
            </a:endParaRPr>
          </a:p>
          <a:p>
            <a:pPr>
              <a:lnSpc>
                <a:spcPct val="100000"/>
              </a:lnSpc>
            </a:pPr>
            <a:endParaRPr b="0" lang="en-US" sz="1200" spc="-1" strike="noStrike">
              <a:latin typeface="Arial"/>
            </a:endParaRPr>
          </a:p>
        </p:txBody>
      </p:sp>
      <p:sp>
        <p:nvSpPr>
          <p:cNvPr id="282" name="TextShape 3"/>
          <p:cNvSpPr txBox="1"/>
          <p:nvPr/>
        </p:nvSpPr>
        <p:spPr>
          <a:xfrm>
            <a:off x="3884760" y="8685360"/>
            <a:ext cx="2971440" cy="458280"/>
          </a:xfrm>
          <a:prstGeom prst="rect">
            <a:avLst/>
          </a:prstGeom>
          <a:noFill/>
          <a:ln>
            <a:noFill/>
          </a:ln>
        </p:spPr>
        <p:txBody>
          <a:bodyPr anchor="b"/>
          <a:p>
            <a:pPr algn="r">
              <a:lnSpc>
                <a:spcPct val="100000"/>
              </a:lnSpc>
            </a:pPr>
            <a:fld id="{8219A58F-AE62-4992-80D6-4AB24C614AD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6040" cy="3085920"/>
          </a:xfrm>
          <a:prstGeom prst="rect">
            <a:avLst/>
          </a:prstGeom>
        </p:spPr>
      </p:sp>
      <p:sp>
        <p:nvSpPr>
          <p:cNvPr id="284"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85" name="TextShape 3"/>
          <p:cNvSpPr txBox="1"/>
          <p:nvPr/>
        </p:nvSpPr>
        <p:spPr>
          <a:xfrm>
            <a:off x="3884760" y="8685360"/>
            <a:ext cx="2971440" cy="458280"/>
          </a:xfrm>
          <a:prstGeom prst="rect">
            <a:avLst/>
          </a:prstGeom>
          <a:noFill/>
          <a:ln>
            <a:noFill/>
          </a:ln>
        </p:spPr>
        <p:txBody>
          <a:bodyPr anchor="b"/>
          <a:p>
            <a:pPr algn="r">
              <a:lnSpc>
                <a:spcPct val="100000"/>
              </a:lnSpc>
            </a:pPr>
            <a:fld id="{9975ADF2-9EB2-4CFF-8C82-C232FFEF71F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Arial"/>
                <a:ea typeface="DejaVu Sans"/>
              </a:rPr>
              <a:t>We should seriously think about how we would be able to validate this though</a:t>
            </a:r>
            <a:endParaRPr b="0" lang="en-US" sz="1200" spc="-1" strike="noStrike">
              <a:latin typeface="Arial"/>
            </a:endParaRPr>
          </a:p>
        </p:txBody>
      </p:sp>
      <p:sp>
        <p:nvSpPr>
          <p:cNvPr id="288" name="TextShape 3"/>
          <p:cNvSpPr txBox="1"/>
          <p:nvPr/>
        </p:nvSpPr>
        <p:spPr>
          <a:xfrm>
            <a:off x="3884760" y="8685360"/>
            <a:ext cx="2971440" cy="458280"/>
          </a:xfrm>
          <a:prstGeom prst="rect">
            <a:avLst/>
          </a:prstGeom>
          <a:noFill/>
          <a:ln>
            <a:noFill/>
          </a:ln>
        </p:spPr>
        <p:txBody>
          <a:bodyPr anchor="b"/>
          <a:p>
            <a:pPr algn="r">
              <a:lnSpc>
                <a:spcPct val="100000"/>
              </a:lnSpc>
            </a:pPr>
            <a:fld id="{1330F1C9-4424-430B-80A6-E3181CA6764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6040" cy="3085920"/>
          </a:xfrm>
          <a:prstGeom prst="rect">
            <a:avLst/>
          </a:prstGeom>
        </p:spPr>
      </p:sp>
      <p:sp>
        <p:nvSpPr>
          <p:cNvPr id="290"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91" name="TextShape 3"/>
          <p:cNvSpPr txBox="1"/>
          <p:nvPr/>
        </p:nvSpPr>
        <p:spPr>
          <a:xfrm>
            <a:off x="3884760" y="8685360"/>
            <a:ext cx="2971440" cy="458280"/>
          </a:xfrm>
          <a:prstGeom prst="rect">
            <a:avLst/>
          </a:prstGeom>
          <a:noFill/>
          <a:ln>
            <a:noFill/>
          </a:ln>
        </p:spPr>
        <p:txBody>
          <a:bodyPr anchor="b"/>
          <a:p>
            <a:pPr algn="r">
              <a:lnSpc>
                <a:spcPct val="100000"/>
              </a:lnSpc>
            </a:pPr>
            <a:fld id="{1A58C752-024B-4F12-A952-3B662FB4154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216000" y="812520"/>
            <a:ext cx="7127280" cy="4008960"/>
          </a:xfrm>
          <a:prstGeom prst="rect">
            <a:avLst/>
          </a:prstGeom>
        </p:spPr>
      </p:sp>
      <p:sp>
        <p:nvSpPr>
          <p:cNvPr id="293"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Emphasis on pro-inflammatory cytokines, can generalise anti-inflammatory.  Burn wounds insult</a:t>
            </a:r>
            <a:endParaRPr b="0" lang="en-US" sz="2000" spc="-1" strike="noStrike">
              <a:latin typeface="Arial"/>
            </a:endParaRPr>
          </a:p>
          <a:p>
            <a:endParaRPr b="0" lang="en-US" sz="2000" spc="-1" strike="noStrike">
              <a:latin typeface="Arial"/>
            </a:endParaRPr>
          </a:p>
          <a:p>
            <a:endParaRPr b="0" lang="en-US" sz="2000" spc="-1" strike="noStrike">
              <a:latin typeface="Arial"/>
            </a:endParaRPr>
          </a:p>
          <a:p>
            <a:r>
              <a:rPr b="0" lang="en-US" sz="2000" spc="-1" strike="noStrike">
                <a:latin typeface="Arial"/>
              </a:rPr>
              <a:t>Barrier integrity central.</a:t>
            </a:r>
            <a:endParaRPr b="0" lang="en-US" sz="2000" spc="-1" strike="noStrike">
              <a:latin typeface="Arial"/>
            </a:endParaRPr>
          </a:p>
          <a:p>
            <a:endParaRPr b="0" lang="en-US" sz="2000" spc="-1" strike="noStrike">
              <a:latin typeface="Arial"/>
            </a:endParaRPr>
          </a:p>
          <a:p>
            <a:r>
              <a:rPr b="0" lang="en-US" sz="2000" spc="-1" strike="noStrike">
                <a:latin typeface="Arial"/>
              </a:rPr>
              <a:t>Ibrahim, pig model,  </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685800" y="1143000"/>
            <a:ext cx="5486040" cy="3085920"/>
          </a:xfrm>
          <a:prstGeom prst="rect">
            <a:avLst/>
          </a:prstGeom>
        </p:spPr>
      </p:sp>
      <p:sp>
        <p:nvSpPr>
          <p:cNvPr id="250" name="PlaceHolder 2"/>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latin typeface="+mn-lt"/>
                <a:ea typeface="+mn-ea"/>
              </a:rPr>
              <a:t>Inflammation helps, clear debris and induce the proliferation phase (fibroblasts entering, then angiogenesis), but may lead to tissue damage if it lasts too long.  This is often the case when: unable to clear debris, excessive detritus, devitalised tissue, or microbial biofilm is present.  </a:t>
            </a:r>
            <a:endParaRPr b="0" lang="en-US" sz="1200" spc="-1" strike="noStrike">
              <a:latin typeface="Arial"/>
            </a:endParaRPr>
          </a:p>
          <a:p>
            <a:pPr>
              <a:lnSpc>
                <a:spcPct val="100000"/>
              </a:lnSpc>
            </a:pPr>
            <a:endParaRPr b="0" lang="en-US" sz="1200" spc="-1" strike="noStrike">
              <a:latin typeface="Arial"/>
            </a:endParaRPr>
          </a:p>
        </p:txBody>
      </p:sp>
      <p:sp>
        <p:nvSpPr>
          <p:cNvPr id="251" name="TextShape 3"/>
          <p:cNvSpPr txBox="1"/>
          <p:nvPr/>
        </p:nvSpPr>
        <p:spPr>
          <a:xfrm>
            <a:off x="3884760" y="8685360"/>
            <a:ext cx="2971440" cy="458280"/>
          </a:xfrm>
          <a:prstGeom prst="rect">
            <a:avLst/>
          </a:prstGeom>
          <a:noFill/>
          <a:ln>
            <a:noFill/>
          </a:ln>
        </p:spPr>
        <p:txBody>
          <a:bodyPr anchor="b"/>
          <a:p>
            <a:pPr algn="r">
              <a:lnSpc>
                <a:spcPct val="100000"/>
              </a:lnSpc>
            </a:pPr>
            <a:fld id="{7D6A2B83-6E3D-4704-A717-3F525F07D92C}" type="slidenum">
              <a:rPr b="0" lang="en-US" sz="1200" spc="-1" strike="noStrike">
                <a:latin typeface="Times New Roman"/>
              </a:rPr>
              <a:t>1</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685800" y="1143000"/>
            <a:ext cx="5486040" cy="3085920"/>
          </a:xfrm>
          <a:prstGeom prst="rect">
            <a:avLst/>
          </a:prstGeom>
        </p:spPr>
      </p:sp>
      <p:sp>
        <p:nvSpPr>
          <p:cNvPr id="253" name="PlaceHolder 2"/>
          <p:cNvSpPr>
            <a:spLocks noGrp="1"/>
          </p:cNvSpPr>
          <p:nvPr>
            <p:ph type="body"/>
          </p:nvPr>
        </p:nvSpPr>
        <p:spPr>
          <a:xfrm>
            <a:off x="685800" y="4400640"/>
            <a:ext cx="5486040" cy="3600000"/>
          </a:xfrm>
          <a:prstGeom prst="rect">
            <a:avLst/>
          </a:prstGeom>
        </p:spPr>
        <p:txBody>
          <a:bodyPr/>
          <a:p>
            <a:pPr>
              <a:lnSpc>
                <a:spcPct val="100000"/>
              </a:lnSpc>
            </a:pPr>
            <a:r>
              <a:rPr b="0" lang="en-US" sz="2000" spc="-1" strike="noStrike">
                <a:solidFill>
                  <a:srgbClr val="000000"/>
                </a:solidFill>
                <a:latin typeface="Arial"/>
                <a:ea typeface="DejaVu Sans"/>
              </a:rPr>
              <a:t>Main difference from cuteanous wounds is the the loss of the skin appendages and re-epithelialization, which can only occur from the edges of the wound.</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Arial"/>
                <a:ea typeface="DejaVu Sans"/>
              </a:rPr>
              <a:t>more specific about what happens to the dermis and epidermis (necrosis, ischemia, stem cell hair follicles destroyed, coagulation, ITMs in blood stream etc) during a severe 2nd or 3rd degree burn (especially for AP/immunology expert).</a:t>
            </a:r>
            <a:endParaRPr b="0" lang="en-US" sz="2000" spc="-1" strike="noStrike">
              <a:latin typeface="Arial"/>
            </a:endParaRPr>
          </a:p>
        </p:txBody>
      </p:sp>
      <p:sp>
        <p:nvSpPr>
          <p:cNvPr id="254" name="TextShape 3"/>
          <p:cNvSpPr txBox="1"/>
          <p:nvPr/>
        </p:nvSpPr>
        <p:spPr>
          <a:xfrm>
            <a:off x="3884760" y="8685360"/>
            <a:ext cx="2971440" cy="458280"/>
          </a:xfrm>
          <a:prstGeom prst="rect">
            <a:avLst/>
          </a:prstGeom>
          <a:noFill/>
          <a:ln>
            <a:noFill/>
          </a:ln>
        </p:spPr>
        <p:txBody>
          <a:bodyPr anchor="b"/>
          <a:p>
            <a:pPr algn="r">
              <a:lnSpc>
                <a:spcPct val="100000"/>
              </a:lnSpc>
            </a:pPr>
            <a:fld id="{279F7AF4-BC87-4439-BFFA-3C0817931E02}" type="slidenum">
              <a:rPr b="0" lang="en-US" sz="1200" spc="-1" strike="noStrike">
                <a:latin typeface="Times New Roman"/>
              </a:rPr>
              <a:t>1</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685800" y="1143000"/>
            <a:ext cx="5486040" cy="3085920"/>
          </a:xfrm>
          <a:prstGeom prst="rect">
            <a:avLst/>
          </a:prstGeom>
        </p:spPr>
      </p:sp>
      <p:sp>
        <p:nvSpPr>
          <p:cNvPr id="25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Calibri"/>
              </a:rPr>
              <a:t>glands that invaginate deep into the dermis and serve as efficient sources of epithelial regrowth after more superficial injury.</a:t>
            </a:r>
            <a:endParaRPr b="0" lang="en-US" sz="1200" spc="-1" strike="noStrike">
              <a:latin typeface="Arial"/>
            </a:endParaRPr>
          </a:p>
        </p:txBody>
      </p:sp>
      <p:sp>
        <p:nvSpPr>
          <p:cNvPr id="257" name="TextShape 3"/>
          <p:cNvSpPr txBox="1"/>
          <p:nvPr/>
        </p:nvSpPr>
        <p:spPr>
          <a:xfrm>
            <a:off x="3884760" y="8685360"/>
            <a:ext cx="2971440" cy="458280"/>
          </a:xfrm>
          <a:prstGeom prst="rect">
            <a:avLst/>
          </a:prstGeom>
          <a:noFill/>
          <a:ln>
            <a:noFill/>
          </a:ln>
        </p:spPr>
        <p:txBody>
          <a:bodyPr anchor="b"/>
          <a:p>
            <a:pPr algn="r">
              <a:lnSpc>
                <a:spcPct val="100000"/>
              </a:lnSpc>
            </a:pPr>
            <a:fld id="{E9C86512-8F2C-499F-9B39-685D3BBACB66}" type="slidenum">
              <a:rPr b="0" lang="en-US" sz="1200" spc="-1" strike="noStrike">
                <a:latin typeface="Times New Roman"/>
              </a:rPr>
              <a:t>1</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685800" y="1143000"/>
            <a:ext cx="5486040" cy="3085920"/>
          </a:xfrm>
          <a:prstGeom prst="rect">
            <a:avLst/>
          </a:prstGeom>
        </p:spPr>
      </p:sp>
      <p:sp>
        <p:nvSpPr>
          <p:cNvPr id="25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Wound healing consists of re-epithelialization, contraction and formation of granulation and scar tissue. TGF-β is involved in these events, but its exact roles are not well understood. Here we demonstrate that topical application of a synthetic TGF-β antagonist accelerates re-epithelialization in pig burn wounds (100% re-epithelialization in antagonist-treated wounds vs. ~ 70% reepithelialization in control wounds on postburn day 26) and reduces wound contraction and scarring in standard pig skin burn, pig skin excision and rabbit skin excision wounds.</a:t>
            </a:r>
            <a:endParaRPr b="0" lang="en-US" sz="2000" spc="-1" strike="noStrike">
              <a:latin typeface="Arial"/>
            </a:endParaRPr>
          </a:p>
        </p:txBody>
      </p:sp>
      <p:sp>
        <p:nvSpPr>
          <p:cNvPr id="260" name="TextShape 3"/>
          <p:cNvSpPr txBox="1"/>
          <p:nvPr/>
        </p:nvSpPr>
        <p:spPr>
          <a:xfrm>
            <a:off x="3884760" y="8685360"/>
            <a:ext cx="2971440" cy="458280"/>
          </a:xfrm>
          <a:prstGeom prst="rect">
            <a:avLst/>
          </a:prstGeom>
          <a:noFill/>
          <a:ln>
            <a:noFill/>
          </a:ln>
        </p:spPr>
        <p:txBody>
          <a:bodyPr anchor="b"/>
          <a:p>
            <a:pPr algn="r">
              <a:lnSpc>
                <a:spcPct val="100000"/>
              </a:lnSpc>
            </a:pPr>
            <a:fld id="{770071C4-E017-463C-8416-E18965614CE0}" type="slidenum">
              <a:rPr b="0" lang="en-US" sz="1200" spc="-1" strike="noStrike">
                <a:latin typeface="Times New Roman"/>
              </a:rPr>
              <a:t>1</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685800" y="1143000"/>
            <a:ext cx="5486040" cy="3085920"/>
          </a:xfrm>
          <a:prstGeom prst="rect">
            <a:avLst/>
          </a:prstGeom>
        </p:spPr>
      </p:sp>
      <p:sp>
        <p:nvSpPr>
          <p:cNvPr id="262" name="PlaceHolder 2"/>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latin typeface="Arial"/>
              </a:rPr>
              <a:t>What causes a better healing of burn wounds? </a:t>
            </a:r>
            <a:endParaRPr b="0" lang="en-US" sz="1200" spc="-1" strike="noStrike">
              <a:latin typeface="Arial"/>
            </a:endParaRPr>
          </a:p>
          <a:p>
            <a:pPr>
              <a:lnSpc>
                <a:spcPct val="100000"/>
              </a:lnSpc>
            </a:pPr>
            <a:endParaRPr b="0" lang="en-US" sz="1200" spc="-1" strike="noStrike">
              <a:latin typeface="Arial"/>
            </a:endParaRPr>
          </a:p>
          <a:p>
            <a:pPr algn="ctr">
              <a:lnSpc>
                <a:spcPct val="100000"/>
              </a:lnSpc>
            </a:pPr>
            <a:r>
              <a:rPr b="0" lang="en-US" sz="1200" spc="-1" strike="noStrike">
                <a:solidFill>
                  <a:srgbClr val="000000"/>
                </a:solidFill>
                <a:latin typeface="Arial"/>
              </a:rPr>
              <a:t>Model the healing process to </a:t>
            </a:r>
            <a:endParaRPr b="0" lang="en-US" sz="1200" spc="-1" strike="noStrike">
              <a:latin typeface="Arial"/>
            </a:endParaRPr>
          </a:p>
          <a:p>
            <a:pPr algn="ctr">
              <a:lnSpc>
                <a:spcPct val="100000"/>
              </a:lnSpc>
            </a:pPr>
            <a:r>
              <a:rPr b="0" lang="en-US" sz="1200" spc="-1" strike="noStrike">
                <a:solidFill>
                  <a:srgbClr val="000000"/>
                </a:solidFill>
                <a:latin typeface="Arial"/>
              </a:rPr>
              <a:t>investigate how all agents are influencing each other</a:t>
            </a: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p:txBody>
      </p:sp>
      <p:sp>
        <p:nvSpPr>
          <p:cNvPr id="263" name="TextShape 3"/>
          <p:cNvSpPr txBox="1"/>
          <p:nvPr/>
        </p:nvSpPr>
        <p:spPr>
          <a:xfrm>
            <a:off x="3884760" y="8685360"/>
            <a:ext cx="2971440" cy="458280"/>
          </a:xfrm>
          <a:prstGeom prst="rect">
            <a:avLst/>
          </a:prstGeom>
          <a:noFill/>
          <a:ln>
            <a:noFill/>
          </a:ln>
        </p:spPr>
        <p:txBody>
          <a:bodyPr anchor="b"/>
          <a:p>
            <a:pPr algn="r">
              <a:lnSpc>
                <a:spcPct val="100000"/>
              </a:lnSpc>
            </a:pPr>
            <a:fld id="{591B2463-0A64-4FBB-B054-430811BB6F4E}" type="slidenum">
              <a:rPr b="0" lang="en-US" sz="1200" spc="-1" strike="noStrike">
                <a:latin typeface="Times New Roman"/>
              </a:rPr>
              <a:t>1</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685800" y="1143000"/>
            <a:ext cx="5486040" cy="3085920"/>
          </a:xfrm>
          <a:prstGeom prst="rect">
            <a:avLst/>
          </a:prstGeom>
        </p:spPr>
      </p:sp>
      <p:sp>
        <p:nvSpPr>
          <p:cNvPr id="26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266" name="TextShape 3"/>
          <p:cNvSpPr txBox="1"/>
          <p:nvPr/>
        </p:nvSpPr>
        <p:spPr>
          <a:xfrm>
            <a:off x="3884760" y="8685360"/>
            <a:ext cx="2971440" cy="458280"/>
          </a:xfrm>
          <a:prstGeom prst="rect">
            <a:avLst/>
          </a:prstGeom>
          <a:noFill/>
          <a:ln>
            <a:noFill/>
          </a:ln>
        </p:spPr>
        <p:txBody>
          <a:bodyPr anchor="b"/>
          <a:p>
            <a:pPr algn="r">
              <a:lnSpc>
                <a:spcPct val="100000"/>
              </a:lnSpc>
            </a:pPr>
            <a:fld id="{54AD4B64-F0D7-408D-9892-0A5409BF03A9}" type="slidenum">
              <a:rPr b="0" lang="en-US" sz="1200" spc="-1" strike="noStrike">
                <a:latin typeface="Times New Roman"/>
              </a:rPr>
              <a:t>1</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685800" y="1143000"/>
            <a:ext cx="5486040" cy="3085920"/>
          </a:xfrm>
          <a:prstGeom prst="rect">
            <a:avLst/>
          </a:prstGeom>
        </p:spPr>
      </p:sp>
      <p:sp>
        <p:nvSpPr>
          <p:cNvPr id="26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All models talk about validated models of different phases but not linked to the immune system model because came out in 2018. we only need the link </a:t>
            </a:r>
            <a:endParaRPr b="0" lang="en-US" sz="2000" spc="-1" strike="noStrike">
              <a:latin typeface="Arial"/>
            </a:endParaRPr>
          </a:p>
        </p:txBody>
      </p:sp>
      <p:sp>
        <p:nvSpPr>
          <p:cNvPr id="269" name="TextShape 3"/>
          <p:cNvSpPr txBox="1"/>
          <p:nvPr/>
        </p:nvSpPr>
        <p:spPr>
          <a:xfrm>
            <a:off x="3884760" y="8685360"/>
            <a:ext cx="2971440" cy="458280"/>
          </a:xfrm>
          <a:prstGeom prst="rect">
            <a:avLst/>
          </a:prstGeom>
          <a:noFill/>
          <a:ln>
            <a:noFill/>
          </a:ln>
        </p:spPr>
        <p:txBody>
          <a:bodyPr anchor="b"/>
          <a:p>
            <a:pPr algn="r">
              <a:lnSpc>
                <a:spcPct val="100000"/>
              </a:lnSpc>
            </a:pPr>
            <a:fld id="{56AAF8F6-6705-41DE-8FEB-DEA695072D37}" type="slidenum">
              <a:rPr b="0" lang="en-US" sz="1200" spc="-1" strike="noStrike">
                <a:latin typeface="Times New Roman"/>
              </a:rPr>
              <a:t>1</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dt"/>
          </p:nvPr>
        </p:nvSpPr>
        <p:spPr>
          <a:xfrm>
            <a:off x="1097280" y="6459840"/>
            <a:ext cx="2471760" cy="364680"/>
          </a:xfrm>
          <a:prstGeom prst="rect">
            <a:avLst/>
          </a:prstGeom>
        </p:spPr>
        <p:txBody>
          <a:bodyPr anchor="ctr"/>
          <a:p>
            <a:pPr>
              <a:lnSpc>
                <a:spcPct val="100000"/>
              </a:lnSpc>
            </a:pPr>
            <a:fld id="{DD43A35D-9830-4777-8E04-40FBCD8A6EF8}" type="datetime">
              <a:rPr b="0" lang="en-US" sz="900" spc="-1" strike="noStrike">
                <a:solidFill>
                  <a:srgbClr val="ffffff"/>
                </a:solidFill>
                <a:latin typeface="Calibri"/>
              </a:rPr>
              <a:t>5/20/19</a:t>
            </a:fld>
            <a:endParaRPr b="0" lang="en-US" sz="900" spc="-1" strike="noStrike">
              <a:latin typeface="Times New Roman"/>
            </a:endParaRPr>
          </a:p>
        </p:txBody>
      </p:sp>
      <p:sp>
        <p:nvSpPr>
          <p:cNvPr id="6" name="PlaceHolder 7"/>
          <p:cNvSpPr>
            <a:spLocks noGrp="1"/>
          </p:cNvSpPr>
          <p:nvPr>
            <p:ph type="ftr"/>
          </p:nvPr>
        </p:nvSpPr>
        <p:spPr>
          <a:xfrm>
            <a:off x="3686040" y="6459840"/>
            <a:ext cx="4822560" cy="364680"/>
          </a:xfrm>
          <a:prstGeom prst="rect">
            <a:avLst/>
          </a:prstGeom>
        </p:spPr>
        <p:txBody>
          <a:bodyPr anchor="ctr"/>
          <a:p>
            <a:endParaRPr b="0" lang="en-US" sz="2400" spc="-1" strike="noStrike">
              <a:latin typeface="Times New Roman"/>
            </a:endParaRPr>
          </a:p>
        </p:txBody>
      </p:sp>
      <p:sp>
        <p:nvSpPr>
          <p:cNvPr id="7" name="PlaceHolder 8"/>
          <p:cNvSpPr>
            <a:spLocks noGrp="1"/>
          </p:cNvSpPr>
          <p:nvPr>
            <p:ph type="sldNum"/>
          </p:nvPr>
        </p:nvSpPr>
        <p:spPr>
          <a:xfrm>
            <a:off x="9900360" y="6459840"/>
            <a:ext cx="1311840" cy="364680"/>
          </a:xfrm>
          <a:prstGeom prst="rect">
            <a:avLst/>
          </a:prstGeom>
        </p:spPr>
        <p:txBody>
          <a:bodyPr anchor="ctr"/>
          <a:p>
            <a:pPr algn="r">
              <a:lnSpc>
                <a:spcPct val="100000"/>
              </a:lnSpc>
            </a:pPr>
            <a:fld id="{3607FE71-6270-4BDB-B967-ADA3ED99BA3B}" type="slidenum">
              <a:rPr b="0" lang="en-US" sz="1050" spc="-1" strike="noStrike">
                <a:solidFill>
                  <a:srgbClr val="ffffff"/>
                </a:solidFill>
                <a:latin typeface="Calibri"/>
              </a:rPr>
              <a:t>&lt;number&gt;</a:t>
            </a:fld>
            <a:endParaRPr b="0" lang="en-US" sz="1050" spc="-1" strike="noStrike">
              <a:latin typeface="Times New Roman"/>
            </a:endParaRPr>
          </a:p>
        </p:txBody>
      </p:sp>
      <p:sp>
        <p:nvSpPr>
          <p:cNvPr id="8" name="PlaceHolder 9"/>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9"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7" name="CustomShape 2"/>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8"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9" name="PlaceHolder 4"/>
          <p:cNvSpPr>
            <a:spLocks noGrp="1"/>
          </p:cNvSpPr>
          <p:nvPr>
            <p:ph type="title"/>
          </p:nvPr>
        </p:nvSpPr>
        <p:spPr>
          <a:xfrm>
            <a:off x="1097280" y="286560"/>
            <a:ext cx="10058040" cy="1450440"/>
          </a:xfrm>
          <a:prstGeom prst="rect">
            <a:avLst/>
          </a:prstGeom>
        </p:spPr>
        <p:txBody>
          <a:bodyPr anchor="b"/>
          <a:p>
            <a:pPr>
              <a:lnSpc>
                <a:spcPct val="85000"/>
              </a:lnSpc>
            </a:pPr>
            <a:r>
              <a:rPr b="0" lang="en-US" sz="4800" spc="-49"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50" name="PlaceHolder 5"/>
          <p:cNvSpPr>
            <a:spLocks noGrp="1"/>
          </p:cNvSpPr>
          <p:nvPr>
            <p:ph type="body"/>
          </p:nvPr>
        </p:nvSpPr>
        <p:spPr>
          <a:xfrm>
            <a:off x="1097280" y="1845720"/>
            <a:ext cx="10058040" cy="4023000"/>
          </a:xfrm>
          <a:prstGeom prst="rect">
            <a:avLst/>
          </a:prstGeom>
        </p:spPr>
        <p:txBody>
          <a:bodyPr lIns="0" rIns="0"/>
          <a:p>
            <a:pPr marL="91440" indent="-91080">
              <a:lnSpc>
                <a:spcPct val="90000"/>
              </a:lnSpc>
              <a:spcBef>
                <a:spcPts val="1199"/>
              </a:spcBef>
              <a:spcAft>
                <a:spcPts val="201"/>
              </a:spcAft>
              <a:buClr>
                <a:srgbClr val="d34817"/>
              </a:buClr>
              <a:buFont typeface="Calibri"/>
              <a:buChar char=" "/>
            </a:pPr>
            <a:r>
              <a:rPr b="0" lang="en-US" sz="2000" spc="-1" strike="noStrike">
                <a:solidFill>
                  <a:srgbClr val="404040"/>
                </a:solidFill>
                <a:latin typeface="Calibri"/>
              </a:rPr>
              <a:t>Click to edit Master text styles</a:t>
            </a:r>
            <a:endParaRPr b="0" lang="en-US" sz="2000" spc="-1" strike="noStrike">
              <a:solidFill>
                <a:srgbClr val="404040"/>
              </a:solidFill>
              <a:latin typeface="Calibri"/>
            </a:endParaRPr>
          </a:p>
          <a:p>
            <a:pPr lvl="1" marL="384120" indent="-182520">
              <a:lnSpc>
                <a:spcPct val="90000"/>
              </a:lnSpc>
              <a:spcBef>
                <a:spcPts val="201"/>
              </a:spcBef>
              <a:spcAft>
                <a:spcPts val="400"/>
              </a:spcAft>
              <a:buClr>
                <a:srgbClr val="d34817"/>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51" name="PlaceHolder 6"/>
          <p:cNvSpPr>
            <a:spLocks noGrp="1"/>
          </p:cNvSpPr>
          <p:nvPr>
            <p:ph type="dt"/>
          </p:nvPr>
        </p:nvSpPr>
        <p:spPr>
          <a:xfrm>
            <a:off x="1097280" y="6459840"/>
            <a:ext cx="2471760" cy="364680"/>
          </a:xfrm>
          <a:prstGeom prst="rect">
            <a:avLst/>
          </a:prstGeom>
        </p:spPr>
        <p:txBody>
          <a:bodyPr anchor="ctr"/>
          <a:p>
            <a:pPr>
              <a:lnSpc>
                <a:spcPct val="100000"/>
              </a:lnSpc>
            </a:pPr>
            <a:fld id="{B479A456-BC1D-4878-A4A0-551C3DB755E9}" type="datetime">
              <a:rPr b="0" lang="en-US" sz="900" spc="-1" strike="noStrike">
                <a:solidFill>
                  <a:srgbClr val="ffffff"/>
                </a:solidFill>
                <a:latin typeface="Calibri"/>
              </a:rPr>
              <a:t>5/20/19</a:t>
            </a:fld>
            <a:endParaRPr b="0" lang="en-US" sz="900" spc="-1" strike="noStrike">
              <a:latin typeface="Times New Roman"/>
            </a:endParaRPr>
          </a:p>
        </p:txBody>
      </p:sp>
      <p:sp>
        <p:nvSpPr>
          <p:cNvPr id="52" name="PlaceHolder 7"/>
          <p:cNvSpPr>
            <a:spLocks noGrp="1"/>
          </p:cNvSpPr>
          <p:nvPr>
            <p:ph type="ftr"/>
          </p:nvPr>
        </p:nvSpPr>
        <p:spPr>
          <a:xfrm>
            <a:off x="3686040" y="6459840"/>
            <a:ext cx="4822560" cy="364680"/>
          </a:xfrm>
          <a:prstGeom prst="rect">
            <a:avLst/>
          </a:prstGeom>
        </p:spPr>
        <p:txBody>
          <a:bodyPr anchor="ctr"/>
          <a:p>
            <a:endParaRPr b="0" lang="en-US" sz="2400" spc="-1" strike="noStrike">
              <a:latin typeface="Times New Roman"/>
            </a:endParaRPr>
          </a:p>
        </p:txBody>
      </p:sp>
      <p:sp>
        <p:nvSpPr>
          <p:cNvPr id="53" name="PlaceHolder 8"/>
          <p:cNvSpPr>
            <a:spLocks noGrp="1"/>
          </p:cNvSpPr>
          <p:nvPr>
            <p:ph type="sldNum"/>
          </p:nvPr>
        </p:nvSpPr>
        <p:spPr>
          <a:xfrm>
            <a:off x="9900360" y="6459840"/>
            <a:ext cx="1311840" cy="364680"/>
          </a:xfrm>
          <a:prstGeom prst="rect">
            <a:avLst/>
          </a:prstGeom>
        </p:spPr>
        <p:txBody>
          <a:bodyPr anchor="ctr"/>
          <a:p>
            <a:pPr algn="r">
              <a:lnSpc>
                <a:spcPct val="100000"/>
              </a:lnSpc>
            </a:pPr>
            <a:fld id="{95959045-23F1-4911-9602-77783306C6E8}" type="slidenum">
              <a:rPr b="0" lang="en-US" sz="1050" spc="-1" strike="noStrike">
                <a:solidFill>
                  <a:srgbClr val="ffffff"/>
                </a:solidFill>
                <a:latin typeface="Calibri"/>
              </a:rPr>
              <a:t>1</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066680" y="524880"/>
            <a:ext cx="10058040" cy="3565080"/>
          </a:xfrm>
          <a:prstGeom prst="rect">
            <a:avLst/>
          </a:prstGeom>
          <a:noFill/>
          <a:ln>
            <a:noFill/>
          </a:ln>
        </p:spPr>
        <p:txBody>
          <a:bodyPr anchor="b"/>
          <a:p>
            <a:pPr>
              <a:lnSpc>
                <a:spcPct val="85000"/>
              </a:lnSpc>
            </a:pPr>
            <a:r>
              <a:rPr b="1" lang="en-US" sz="4800" spc="-49" strike="noStrike">
                <a:solidFill>
                  <a:srgbClr val="404040"/>
                </a:solidFill>
                <a:latin typeface="Calibri Light"/>
              </a:rPr>
              <a:t>Modelling burn wound healing</a:t>
            </a:r>
            <a:endParaRPr b="0" lang="en-US" sz="4800" spc="-1" strike="noStrike">
              <a:solidFill>
                <a:srgbClr val="000000"/>
              </a:solidFill>
              <a:latin typeface="Calibri"/>
            </a:endParaRPr>
          </a:p>
        </p:txBody>
      </p:sp>
      <p:sp>
        <p:nvSpPr>
          <p:cNvPr id="97" name="CustomShape 2"/>
          <p:cNvSpPr/>
          <p:nvPr/>
        </p:nvSpPr>
        <p:spPr>
          <a:xfrm>
            <a:off x="1174320" y="4665600"/>
            <a:ext cx="1552680" cy="913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rPr>
              <a:t>Mark de Boer</a:t>
            </a:r>
            <a:r>
              <a:rPr b="0" lang="en-US" sz="1800" spc="-1" strike="noStrike">
                <a:solidFill>
                  <a:srgbClr val="8b7b57"/>
                </a:solidFill>
                <a:latin typeface="Calibri"/>
              </a:rPr>
              <a:t>	</a:t>
            </a:r>
            <a:endParaRPr b="0" lang="en-US" sz="1800" spc="-1" strike="noStrike">
              <a:latin typeface="Arial"/>
            </a:endParaRPr>
          </a:p>
          <a:p>
            <a:pPr>
              <a:lnSpc>
                <a:spcPct val="100000"/>
              </a:lnSpc>
            </a:pPr>
            <a:r>
              <a:rPr b="0" lang="en-US" sz="1800" spc="-1" strike="noStrike">
                <a:solidFill>
                  <a:srgbClr val="8b7b57"/>
                </a:solidFill>
                <a:latin typeface="Calibri"/>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8" name="Picture 4" descr=""/>
          <p:cNvPicPr/>
          <p:nvPr/>
        </p:nvPicPr>
        <p:blipFill>
          <a:blip r:embed="rId1"/>
          <a:stretch/>
        </p:blipFill>
        <p:spPr>
          <a:xfrm>
            <a:off x="0" y="-1572480"/>
            <a:ext cx="12481200" cy="4492800"/>
          </a:xfrm>
          <a:prstGeom prst="rect">
            <a:avLst/>
          </a:prstGeom>
          <a:ln>
            <a:noFill/>
          </a:ln>
        </p:spPr>
      </p:pic>
      <p:sp>
        <p:nvSpPr>
          <p:cNvPr id="99" name="Line 3"/>
          <p:cNvSpPr/>
          <p:nvPr/>
        </p:nvSpPr>
        <p:spPr>
          <a:xfrm>
            <a:off x="1166040" y="4090320"/>
            <a:ext cx="718740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5" name="TextShape 1"/>
          <p:cNvSpPr txBox="1"/>
          <p:nvPr/>
        </p:nvSpPr>
        <p:spPr>
          <a:xfrm>
            <a:off x="1106640" y="202680"/>
            <a:ext cx="10766880" cy="1449000"/>
          </a:xfrm>
          <a:prstGeom prst="rect">
            <a:avLst/>
          </a:prstGeom>
          <a:noFill/>
          <a:ln>
            <a:noFill/>
          </a:ln>
        </p:spPr>
        <p:txBody>
          <a:bodyPr anchor="b">
            <a:normAutofit/>
          </a:bodyPr>
          <a:p>
            <a:pPr>
              <a:lnSpc>
                <a:spcPct val="85000"/>
              </a:lnSpc>
            </a:pPr>
            <a:br/>
            <a:r>
              <a:rPr b="1" lang="en-US" sz="3600" spc="-49" strike="noStrike">
                <a:solidFill>
                  <a:srgbClr val="404040"/>
                </a:solidFill>
                <a:latin typeface="Calibri Light"/>
              </a:rPr>
              <a:t>Sloot et al. 2018 ~</a:t>
            </a:r>
            <a:br/>
            <a:r>
              <a:rPr b="0" lang="en-US" sz="3600" spc="-49" strike="noStrike">
                <a:solidFill>
                  <a:srgbClr val="404040"/>
                </a:solidFill>
                <a:latin typeface="Calibri Light"/>
              </a:rPr>
              <a:t>Alkaline</a:t>
            </a:r>
            <a:r>
              <a:rPr b="0" lang="en-US" sz="3600" spc="-49" strike="noStrike">
                <a:solidFill>
                  <a:srgbClr val="00b050"/>
                </a:solidFill>
                <a:latin typeface="Calibri Light"/>
              </a:rPr>
              <a:t> </a:t>
            </a:r>
            <a:r>
              <a:rPr b="0" lang="en-US" sz="3600" spc="-49" strike="noStrike">
                <a:solidFill>
                  <a:srgbClr val="404040"/>
                </a:solidFill>
                <a:latin typeface="Calibri Light"/>
              </a:rPr>
              <a:t>Phospatase and it’s role in the Immune System</a:t>
            </a:r>
            <a:endParaRPr b="0" lang="en-US" sz="3600" spc="-1" strike="noStrike">
              <a:solidFill>
                <a:srgbClr val="000000"/>
              </a:solidFill>
              <a:latin typeface="Calibri"/>
            </a:endParaRPr>
          </a:p>
        </p:txBody>
      </p:sp>
      <p:sp>
        <p:nvSpPr>
          <p:cNvPr id="166" name="Line 2"/>
          <p:cNvSpPr/>
          <p:nvPr/>
        </p:nvSpPr>
        <p:spPr>
          <a:xfrm>
            <a:off x="1106640" y="16516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7" name="CustomShape 3"/>
          <p:cNvSpPr/>
          <p:nvPr/>
        </p:nvSpPr>
        <p:spPr>
          <a:xfrm>
            <a:off x="947520" y="2229120"/>
            <a:ext cx="4402800" cy="399600"/>
          </a:xfrm>
          <a:prstGeom prst="rect">
            <a:avLst/>
          </a:prstGeom>
          <a:noFill/>
          <a:ln>
            <a:noFill/>
          </a:ln>
        </p:spPr>
        <p:style>
          <a:lnRef idx="0"/>
          <a:fillRef idx="0"/>
          <a:effectRef idx="0"/>
          <a:fontRef idx="minor"/>
        </p:style>
      </p:sp>
      <p:sp>
        <p:nvSpPr>
          <p:cNvPr id="168" name="CustomShape 4"/>
          <p:cNvSpPr/>
          <p:nvPr/>
        </p:nvSpPr>
        <p:spPr>
          <a:xfrm>
            <a:off x="1106640" y="1920600"/>
            <a:ext cx="9727920" cy="3016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Simulates innate immune system</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Models systemic insult (massive amount of ITMs) from multiple sources </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Compartmentalized into: liver, blood stream, and tissue</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Healing phases are dependent on the preceding spatio-temporal action of the IS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AP model is already sufficient to predict/protect against organ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Picture 1" descr=""/>
          <p:cNvPicPr/>
          <p:nvPr/>
        </p:nvPicPr>
        <p:blipFill>
          <a:blip r:embed="rId1"/>
          <a:stretch/>
        </p:blipFill>
        <p:spPr>
          <a:xfrm>
            <a:off x="0" y="265320"/>
            <a:ext cx="8832960" cy="5947200"/>
          </a:xfrm>
          <a:prstGeom prst="rect">
            <a:avLst/>
          </a:prstGeom>
          <a:ln>
            <a:noFill/>
          </a:ln>
        </p:spPr>
      </p:pic>
      <p:sp>
        <p:nvSpPr>
          <p:cNvPr id="170" name="CustomShape 1"/>
          <p:cNvSpPr/>
          <p:nvPr/>
        </p:nvSpPr>
        <p:spPr>
          <a:xfrm>
            <a:off x="8626320" y="600120"/>
            <a:ext cx="3565080" cy="48452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Inflammation Triggering </a:t>
            </a:r>
            <a:endParaRPr b="0" lang="en-US" sz="2400" spc="-1" strike="noStrike">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Moeties (ITMs)</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Alkaline Phosphatase</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Anti-inflammatory cytokines</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Pro-inflammatory cytokines </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a:t>
            </a:r>
            <a:endParaRPr b="0" lang="en-US" sz="2400" spc="-1" strike="noStrike">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Macrophages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Neutrophils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Granules</a:t>
            </a:r>
            <a:endParaRPr b="0" lang="en-US" sz="2400" spc="-1" strike="noStrike">
              <a:latin typeface="Arial"/>
            </a:endParaRPr>
          </a:p>
        </p:txBody>
      </p:sp>
      <p:sp>
        <p:nvSpPr>
          <p:cNvPr id="171" name="CustomShape 2"/>
          <p:cNvSpPr/>
          <p:nvPr/>
        </p:nvSpPr>
        <p:spPr>
          <a:xfrm>
            <a:off x="8833320" y="3697200"/>
            <a:ext cx="2760120" cy="821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2" name="TextShape 1"/>
          <p:cNvSpPr txBox="1"/>
          <p:nvPr/>
        </p:nvSpPr>
        <p:spPr>
          <a:xfrm>
            <a:off x="947520" y="1378440"/>
            <a:ext cx="10766880" cy="1449000"/>
          </a:xfrm>
          <a:prstGeom prst="rect">
            <a:avLst/>
          </a:prstGeom>
          <a:noFill/>
          <a:ln>
            <a:noFill/>
          </a:ln>
        </p:spPr>
        <p:txBody>
          <a:bodyPr anchor="b">
            <a:normAutofit/>
          </a:bodyPr>
          <a:p>
            <a:pPr>
              <a:lnSpc>
                <a:spcPct val="85000"/>
              </a:lnSpc>
            </a:pPr>
            <a:br/>
            <a:r>
              <a:rPr b="1" lang="en-US" sz="4800" spc="-49" strike="noStrike">
                <a:solidFill>
                  <a:srgbClr val="404040"/>
                </a:solidFill>
                <a:latin typeface="Calibri Light"/>
              </a:rPr>
              <a:t>Li et al.  2011 ~</a:t>
            </a:r>
            <a:br/>
            <a:r>
              <a:rPr b="0" lang="en-US" sz="4800" spc="-49" strike="noStrike">
                <a:solidFill>
                  <a:srgbClr val="404040"/>
                </a:solidFill>
                <a:latin typeface="Calibri Light"/>
              </a:rPr>
              <a:t>Biosimulation of Acute Phonotrauma: an Extended Model</a:t>
            </a:r>
            <a:br/>
            <a:endParaRPr b="0" lang="en-US" sz="4800" spc="-1" strike="noStrike">
              <a:solidFill>
                <a:srgbClr val="000000"/>
              </a:solidFill>
              <a:latin typeface="Calibri"/>
            </a:endParaRPr>
          </a:p>
        </p:txBody>
      </p:sp>
      <p:sp>
        <p:nvSpPr>
          <p:cNvPr id="173"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4" name="CustomShape 3"/>
          <p:cNvSpPr/>
          <p:nvPr/>
        </p:nvSpPr>
        <p:spPr>
          <a:xfrm>
            <a:off x="947520" y="2229120"/>
            <a:ext cx="4402800" cy="399600"/>
          </a:xfrm>
          <a:prstGeom prst="rect">
            <a:avLst/>
          </a:prstGeom>
          <a:noFill/>
          <a:ln>
            <a:noFill/>
          </a:ln>
        </p:spPr>
        <p:style>
          <a:lnRef idx="0"/>
          <a:fillRef idx="0"/>
          <a:effectRef idx="0"/>
          <a:fontRef idx="minor"/>
        </p:style>
      </p:sp>
      <p:sp>
        <p:nvSpPr>
          <p:cNvPr id="175" name="CustomShape 4"/>
          <p:cNvSpPr/>
          <p:nvPr/>
        </p:nvSpPr>
        <p:spPr>
          <a:xfrm>
            <a:off x="385920" y="2491560"/>
            <a:ext cx="8633160" cy="3016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2-Dimensional ABM model</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Platelets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Macrophages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Neutrophils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p:txBody>
      </p:sp>
      <p:sp>
        <p:nvSpPr>
          <p:cNvPr id="176" name="CustomShape 5"/>
          <p:cNvSpPr/>
          <p:nvPr/>
        </p:nvSpPr>
        <p:spPr>
          <a:xfrm>
            <a:off x="6330960" y="3666600"/>
            <a:ext cx="3882600" cy="1919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TNF-α</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IL-1/6/8/10</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TGF-β1</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bFGF</a:t>
            </a:r>
            <a:endParaRPr b="0" lang="en-US" sz="2400" spc="-1" strike="noStrike">
              <a:latin typeface="Arial"/>
            </a:endParaRPr>
          </a:p>
        </p:txBody>
      </p:sp>
      <p:sp>
        <p:nvSpPr>
          <p:cNvPr id="177" name="CustomShape 6"/>
          <p:cNvSpPr/>
          <p:nvPr/>
        </p:nvSpPr>
        <p:spPr>
          <a:xfrm>
            <a:off x="4424040" y="3666600"/>
            <a:ext cx="1529280" cy="1461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Fibres</a:t>
            </a:r>
            <a:r>
              <a:rPr b="0" lang="en-US" sz="1800" spc="-1" strike="noStrike">
                <a:solidFill>
                  <a:srgbClr val="000000"/>
                </a:solidFill>
                <a:latin typeface="Calibri"/>
              </a:rPr>
              <a:t>:</a:t>
            </a:r>
            <a:endParaRPr b="0" lang="en-US" sz="18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Collagen</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Elastin</a:t>
            </a:r>
            <a:endParaRPr b="0" lang="en-US" sz="2400" spc="-1" strike="noStrike">
              <a:latin typeface="Arial"/>
            </a:endParaRPr>
          </a:p>
          <a:p>
            <a:pPr>
              <a:lnSpc>
                <a:spcPct val="100000"/>
              </a:lnSpc>
            </a:pPr>
            <a:endParaRPr b="0" lang="en-US" sz="2400" spc="-1" strike="noStrike">
              <a:latin typeface="Arial"/>
            </a:endParaRPr>
          </a:p>
        </p:txBody>
      </p:sp>
      <p:pic>
        <p:nvPicPr>
          <p:cNvPr id="178" name="Picture 7" descr=""/>
          <p:cNvPicPr/>
          <p:nvPr/>
        </p:nvPicPr>
        <p:blipFill>
          <a:blip r:embed="rId1"/>
          <a:srcRect l="3062" t="25317" r="51278" b="16227"/>
          <a:stretch/>
        </p:blipFill>
        <p:spPr>
          <a:xfrm>
            <a:off x="8656200" y="4560480"/>
            <a:ext cx="3585240" cy="22971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6095880" y="1098720"/>
            <a:ext cx="576432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Predicted cell trajectories for platelets, activated neutrophils, activated macrophages and activated fibroblasts.</a:t>
            </a:r>
            <a:endParaRPr b="0" lang="en-US" sz="2000" spc="-1" strike="noStrike">
              <a:latin typeface="Arial"/>
            </a:endParaRPr>
          </a:p>
        </p:txBody>
      </p:sp>
      <p:pic>
        <p:nvPicPr>
          <p:cNvPr id="180" name="Picture 4" descr=""/>
          <p:cNvPicPr/>
          <p:nvPr/>
        </p:nvPicPr>
        <p:blipFill>
          <a:blip r:embed="rId1"/>
          <a:stretch/>
        </p:blipFill>
        <p:spPr>
          <a:xfrm>
            <a:off x="905040" y="55440"/>
            <a:ext cx="5190840" cy="3009600"/>
          </a:xfrm>
          <a:prstGeom prst="rect">
            <a:avLst/>
          </a:prstGeom>
          <a:ln>
            <a:noFill/>
          </a:ln>
        </p:spPr>
      </p:pic>
      <p:sp>
        <p:nvSpPr>
          <p:cNvPr id="181" name="CustomShape 2"/>
          <p:cNvSpPr/>
          <p:nvPr/>
        </p:nvSpPr>
        <p:spPr>
          <a:xfrm>
            <a:off x="6095880" y="4500360"/>
            <a:ext cx="518112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Predicted ECM trajectories for new collagen, elastin and hyaluronan</a:t>
            </a:r>
            <a:endParaRPr b="0" lang="en-US" sz="2000" spc="-1" strike="noStrike">
              <a:latin typeface="Arial"/>
            </a:endParaRPr>
          </a:p>
        </p:txBody>
      </p:sp>
      <p:pic>
        <p:nvPicPr>
          <p:cNvPr id="182" name="" descr=""/>
          <p:cNvPicPr/>
          <p:nvPr/>
        </p:nvPicPr>
        <p:blipFill>
          <a:blip r:embed="rId2"/>
          <a:stretch/>
        </p:blipFill>
        <p:spPr>
          <a:xfrm>
            <a:off x="901800" y="3251160"/>
            <a:ext cx="4838760" cy="29592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3" name="TextShape 1"/>
          <p:cNvSpPr txBox="1"/>
          <p:nvPr/>
        </p:nvSpPr>
        <p:spPr>
          <a:xfrm>
            <a:off x="349560" y="1361880"/>
            <a:ext cx="10766880" cy="1449000"/>
          </a:xfrm>
          <a:prstGeom prst="rect">
            <a:avLst/>
          </a:prstGeom>
          <a:noFill/>
          <a:ln>
            <a:noFill/>
          </a:ln>
        </p:spPr>
        <p:txBody>
          <a:bodyPr anchor="b">
            <a:normAutofit/>
          </a:bodyPr>
          <a:p>
            <a:pPr>
              <a:lnSpc>
                <a:spcPct val="85000"/>
              </a:lnSpc>
            </a:pPr>
            <a:br/>
            <a:r>
              <a:rPr b="1" lang="en-US" sz="4800" spc="-49" strike="noStrike">
                <a:solidFill>
                  <a:srgbClr val="404040"/>
                </a:solidFill>
                <a:latin typeface="Calibri Light"/>
              </a:rPr>
              <a:t>Ziraldo et al.  2013 ~</a:t>
            </a:r>
            <a:br/>
            <a:r>
              <a:rPr b="0" lang="en-US" sz="5300" spc="-49" strike="noStrike">
                <a:solidFill>
                  <a:srgbClr val="404040"/>
                </a:solidFill>
                <a:latin typeface="Calibri Light"/>
              </a:rPr>
              <a:t>Computational Modeling of Inflammation and Wound Healing </a:t>
            </a:r>
            <a:br/>
            <a:endParaRPr b="0" lang="en-US" sz="5300" spc="-1" strike="noStrike">
              <a:solidFill>
                <a:srgbClr val="000000"/>
              </a:solidFill>
              <a:latin typeface="Calibri"/>
            </a:endParaRPr>
          </a:p>
        </p:txBody>
      </p:sp>
      <p:sp>
        <p:nvSpPr>
          <p:cNvPr id="184" name="Line 2"/>
          <p:cNvSpPr/>
          <p:nvPr/>
        </p:nvSpPr>
        <p:spPr>
          <a:xfrm>
            <a:off x="470520" y="226404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5" name="CustomShape 3"/>
          <p:cNvSpPr/>
          <p:nvPr/>
        </p:nvSpPr>
        <p:spPr>
          <a:xfrm>
            <a:off x="375120" y="2264040"/>
            <a:ext cx="4402800" cy="399600"/>
          </a:xfrm>
          <a:prstGeom prst="rect">
            <a:avLst/>
          </a:prstGeom>
          <a:noFill/>
          <a:ln>
            <a:noFill/>
          </a:ln>
        </p:spPr>
        <p:style>
          <a:lnRef idx="0"/>
          <a:fillRef idx="0"/>
          <a:effectRef idx="0"/>
          <a:fontRef idx="minor"/>
        </p:style>
      </p:sp>
      <p:sp>
        <p:nvSpPr>
          <p:cNvPr id="186" name="CustomShape 4"/>
          <p:cNvSpPr/>
          <p:nvPr/>
        </p:nvSpPr>
        <p:spPr>
          <a:xfrm>
            <a:off x="254160" y="2524320"/>
            <a:ext cx="4644360" cy="3016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2-Dimensional ABM model</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Inflammation</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Endothelial cells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Macrophages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Neutrophils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p:txBody>
      </p:sp>
      <p:sp>
        <p:nvSpPr>
          <p:cNvPr id="187" name="CustomShape 5"/>
          <p:cNvSpPr/>
          <p:nvPr/>
        </p:nvSpPr>
        <p:spPr>
          <a:xfrm>
            <a:off x="4389480" y="3585600"/>
            <a:ext cx="388260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a:t>
            </a:r>
            <a:endParaRPr b="0" lang="en-US" sz="2400" spc="-1" strike="noStrike">
              <a:latin typeface="Arial"/>
            </a:endParaRPr>
          </a:p>
          <a:p>
            <a:pPr>
              <a:lnSpc>
                <a:spcPct val="100000"/>
              </a:lnSpc>
            </a:pPr>
            <a:r>
              <a:rPr b="0" lang="en-US" sz="2400" spc="-1" strike="noStrike">
                <a:solidFill>
                  <a:srgbClr val="000000"/>
                </a:solidFill>
                <a:latin typeface="Calibri"/>
              </a:rPr>
              <a:t>cytokines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TNF-α</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IL-1β</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IL-10T</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TGF-β1</a:t>
            </a:r>
            <a:endParaRPr b="0" lang="en-US" sz="2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8" name="TextShape 1"/>
          <p:cNvSpPr txBox="1"/>
          <p:nvPr/>
        </p:nvSpPr>
        <p:spPr>
          <a:xfrm>
            <a:off x="1159560" y="1737720"/>
            <a:ext cx="10766880" cy="1449000"/>
          </a:xfrm>
          <a:prstGeom prst="rect">
            <a:avLst/>
          </a:prstGeom>
          <a:noFill/>
          <a:ln>
            <a:noFill/>
          </a:ln>
        </p:spPr>
        <p:txBody>
          <a:bodyPr anchor="b">
            <a:normAutofit/>
          </a:bodyPr>
          <a:p>
            <a:pPr>
              <a:lnSpc>
                <a:spcPct val="85000"/>
              </a:lnSpc>
            </a:pPr>
            <a:br/>
            <a:r>
              <a:rPr b="1" lang="en-US" sz="5300" spc="-49" strike="noStrike">
                <a:solidFill>
                  <a:srgbClr val="404040"/>
                </a:solidFill>
                <a:latin typeface="Calibri Light"/>
              </a:rPr>
              <a:t>Boon et al. 2016 ~</a:t>
            </a:r>
            <a:br/>
            <a:r>
              <a:rPr b="0" lang="en-US" sz="5300" spc="-49" strike="noStrike">
                <a:solidFill>
                  <a:srgbClr val="404040"/>
                </a:solidFill>
                <a:latin typeface="Calibri Light"/>
              </a:rPr>
              <a:t>A multi-agent cell-based model for wound contraction</a:t>
            </a:r>
            <a:br/>
            <a:br/>
            <a:endParaRPr b="0" lang="en-US" sz="5300" spc="-1" strike="noStrike">
              <a:solidFill>
                <a:srgbClr val="000000"/>
              </a:solidFill>
              <a:latin typeface="Calibri"/>
            </a:endParaRPr>
          </a:p>
        </p:txBody>
      </p:sp>
      <p:sp>
        <p:nvSpPr>
          <p:cNvPr id="189"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90" name="CustomShape 3"/>
          <p:cNvSpPr/>
          <p:nvPr/>
        </p:nvSpPr>
        <p:spPr>
          <a:xfrm>
            <a:off x="1027080" y="2314080"/>
            <a:ext cx="9163440" cy="33822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3-Dimensional multi-agent cell-based hybrid model </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Leukocytes (to simplify) </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myofibroblasts</a:t>
            </a:r>
            <a:endParaRPr b="0" lang="en-US" sz="2400" spc="-1" strike="noStrike">
              <a:latin typeface="Arial"/>
            </a:endParaRPr>
          </a:p>
        </p:txBody>
      </p:sp>
      <p:sp>
        <p:nvSpPr>
          <p:cNvPr id="191" name="CustomShape 4"/>
          <p:cNvSpPr/>
          <p:nvPr/>
        </p:nvSpPr>
        <p:spPr>
          <a:xfrm>
            <a:off x="8249400" y="4151880"/>
            <a:ext cx="380952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 Chemokines :</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tPA</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PDGF </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TGF-β </a:t>
            </a:r>
            <a:endParaRPr b="0" lang="en-US" sz="2400" spc="-1" strike="noStrike">
              <a:latin typeface="Arial"/>
            </a:endParaRPr>
          </a:p>
          <a:p>
            <a:pPr>
              <a:lnSpc>
                <a:spcPct val="100000"/>
              </a:lnSpc>
            </a:pPr>
            <a:endParaRPr b="0" lang="en-US" sz="2400" spc="-1" strike="noStrike">
              <a:latin typeface="Arial"/>
            </a:endParaRPr>
          </a:p>
        </p:txBody>
      </p:sp>
      <p:sp>
        <p:nvSpPr>
          <p:cNvPr id="192" name="CustomShape 5"/>
          <p:cNvSpPr/>
          <p:nvPr/>
        </p:nvSpPr>
        <p:spPr>
          <a:xfrm>
            <a:off x="5616720" y="4178880"/>
            <a:ext cx="1529280" cy="1461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Fibres</a:t>
            </a:r>
            <a:r>
              <a:rPr b="0" lang="en-US" sz="1800" spc="-1" strike="noStrike">
                <a:solidFill>
                  <a:srgbClr val="000000"/>
                </a:solidFill>
                <a:latin typeface="Calibri"/>
              </a:rPr>
              <a:t>:</a:t>
            </a:r>
            <a:endParaRPr b="0" lang="en-US" sz="18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Collagen</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1" descr=""/>
          <p:cNvPicPr/>
          <p:nvPr/>
        </p:nvPicPr>
        <p:blipFill>
          <a:blip r:embed="rId1"/>
          <a:stretch/>
        </p:blipFill>
        <p:spPr>
          <a:xfrm>
            <a:off x="715680" y="336240"/>
            <a:ext cx="6598080" cy="5520960"/>
          </a:xfrm>
          <a:prstGeom prst="rect">
            <a:avLst/>
          </a:prstGeom>
          <a:ln>
            <a:noFill/>
          </a:ln>
        </p:spPr>
      </p:pic>
      <p:sp>
        <p:nvSpPr>
          <p:cNvPr id="194" name="CustomShape 1"/>
          <p:cNvSpPr/>
          <p:nvPr/>
        </p:nvSpPr>
        <p:spPr>
          <a:xfrm>
            <a:off x="8507880" y="622800"/>
            <a:ext cx="2703240" cy="1553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3D Fibrin profiles at consecutive times for t=0h, t=1h, t=2h and t=5 h. </a:t>
            </a:r>
            <a:endParaRPr b="0" lang="en-US" sz="2400" spc="-1" strike="noStrike">
              <a:latin typeface="Arial"/>
            </a:endParaRPr>
          </a:p>
        </p:txBody>
      </p:sp>
      <p:sp>
        <p:nvSpPr>
          <p:cNvPr id="195" name="CustomShape 2"/>
          <p:cNvSpPr/>
          <p:nvPr/>
        </p:nvSpPr>
        <p:spPr>
          <a:xfrm>
            <a:off x="8524440" y="2912040"/>
            <a:ext cx="35704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Also for Collagen/TGF, etc...</a:t>
            </a:r>
            <a:endParaRPr b="0" lang="en-US" sz="2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Picture 1" descr=""/>
          <p:cNvPicPr/>
          <p:nvPr/>
        </p:nvPicPr>
        <p:blipFill>
          <a:blip r:embed="rId1"/>
          <a:stretch/>
        </p:blipFill>
        <p:spPr>
          <a:xfrm>
            <a:off x="792360" y="1388160"/>
            <a:ext cx="4828680" cy="3657240"/>
          </a:xfrm>
          <a:prstGeom prst="rect">
            <a:avLst/>
          </a:prstGeom>
          <a:ln>
            <a:noFill/>
          </a:ln>
        </p:spPr>
      </p:pic>
      <p:sp>
        <p:nvSpPr>
          <p:cNvPr id="197" name="CustomShape 1"/>
          <p:cNvSpPr/>
          <p:nvPr/>
        </p:nvSpPr>
        <p:spPr>
          <a:xfrm>
            <a:off x="6519960" y="1442880"/>
            <a:ext cx="4534560" cy="1553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One of the most problematic issues regarding severe burns or deep wounds is the permanent contraction of the wound.</a:t>
            </a:r>
            <a:endParaRPr b="0" lang="en-US" sz="2400" spc="-1" strike="noStrike">
              <a:latin typeface="Arial"/>
            </a:endParaRPr>
          </a:p>
        </p:txBody>
      </p:sp>
      <p:sp>
        <p:nvSpPr>
          <p:cNvPr id="198" name="CustomShape 2"/>
          <p:cNvSpPr/>
          <p:nvPr/>
        </p:nvSpPr>
        <p:spPr>
          <a:xfrm>
            <a:off x="6570360" y="3560760"/>
            <a:ext cx="439344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Influence of ‘Cell Force’ on the normalized wound area</a:t>
            </a: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99" name="TextShape 1"/>
          <p:cNvSpPr txBox="1"/>
          <p:nvPr/>
        </p:nvSpPr>
        <p:spPr>
          <a:xfrm>
            <a:off x="1159560" y="1737720"/>
            <a:ext cx="10766880" cy="1449000"/>
          </a:xfrm>
          <a:prstGeom prst="rect">
            <a:avLst/>
          </a:prstGeom>
          <a:noFill/>
          <a:ln>
            <a:noFill/>
          </a:ln>
        </p:spPr>
        <p:txBody>
          <a:bodyPr anchor="b">
            <a:normAutofit/>
          </a:bodyPr>
          <a:p>
            <a:pPr>
              <a:lnSpc>
                <a:spcPct val="85000"/>
              </a:lnSpc>
            </a:pPr>
            <a:br/>
            <a:r>
              <a:rPr b="1" lang="en-US" sz="5300" spc="-49" strike="noStrike">
                <a:solidFill>
                  <a:srgbClr val="404040"/>
                </a:solidFill>
                <a:latin typeface="Calibri Light"/>
              </a:rPr>
              <a:t>Tepole et al. 2017 ~</a:t>
            </a:r>
            <a:br/>
            <a:r>
              <a:rPr b="0" lang="en-US" sz="5300" spc="-49" strike="noStrike">
                <a:solidFill>
                  <a:srgbClr val="404040"/>
                </a:solidFill>
                <a:latin typeface="Calibri Light"/>
              </a:rPr>
              <a:t>Computational systems mechanobiology of Wound Healing</a:t>
            </a:r>
            <a:br/>
            <a:br/>
            <a:endParaRPr b="0" lang="en-US" sz="5300" spc="-1" strike="noStrike">
              <a:solidFill>
                <a:srgbClr val="000000"/>
              </a:solidFill>
              <a:latin typeface="Calibri"/>
            </a:endParaRPr>
          </a:p>
        </p:txBody>
      </p:sp>
      <p:sp>
        <p:nvSpPr>
          <p:cNvPr id="200"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201" name="CustomShape 3"/>
          <p:cNvSpPr/>
          <p:nvPr/>
        </p:nvSpPr>
        <p:spPr>
          <a:xfrm>
            <a:off x="1288800" y="1953000"/>
            <a:ext cx="4402800" cy="7002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02" name="CustomShape 4"/>
          <p:cNvSpPr/>
          <p:nvPr/>
        </p:nvSpPr>
        <p:spPr>
          <a:xfrm>
            <a:off x="1159560" y="2131920"/>
            <a:ext cx="8189640" cy="37479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Calibri"/>
              </a:rPr>
              <a:t>2-Dimensional EBM model</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Proliferation and Remodeling</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alibri"/>
              </a:rPr>
              <a:t>Relevant cell populations: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Endothelial cells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Macrophages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Fibroblasts </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Myofibroblasts </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Keratinocytes</a:t>
            </a:r>
            <a:endParaRPr b="0" lang="en-US" sz="2400" spc="-1" strike="noStrike">
              <a:latin typeface="Arial"/>
            </a:endParaRPr>
          </a:p>
        </p:txBody>
      </p:sp>
      <p:sp>
        <p:nvSpPr>
          <p:cNvPr id="203" name="CustomShape 5"/>
          <p:cNvSpPr/>
          <p:nvPr/>
        </p:nvSpPr>
        <p:spPr>
          <a:xfrm>
            <a:off x="6095880" y="3670920"/>
            <a:ext cx="4555800" cy="18277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TGF-α</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FGF-7</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DGF</a:t>
            </a:r>
            <a:endParaRPr b="0" lang="en-US" sz="2400" spc="-1" strike="noStrike">
              <a:latin typeface="Arial"/>
            </a:endParaRPr>
          </a:p>
          <a:p>
            <a:pPr>
              <a:lnSpc>
                <a:spcPct val="100000"/>
              </a:lnSpc>
            </a:pPr>
            <a:endParaRPr b="0" lang="en-US" sz="2400" spc="-1" strike="noStrike">
              <a:latin typeface="Arial"/>
            </a:endParaRPr>
          </a:p>
        </p:txBody>
      </p:sp>
      <p:sp>
        <p:nvSpPr>
          <p:cNvPr id="204" name="CustomShape 6"/>
          <p:cNvSpPr/>
          <p:nvPr/>
        </p:nvSpPr>
        <p:spPr>
          <a:xfrm>
            <a:off x="8209800" y="4024800"/>
            <a:ext cx="1736280" cy="146196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Calibri"/>
              </a:rPr>
              <a:t>TGF-β1</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FGF(1,2,4)</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VEGF</a:t>
            </a:r>
            <a:endParaRPr b="0" lang="en-US" sz="2400" spc="-1" strike="noStrike">
              <a:latin typeface="Arial"/>
            </a:endParaRPr>
          </a:p>
          <a:p>
            <a:pPr>
              <a:lnSpc>
                <a:spcPct val="100000"/>
              </a:lnSpc>
            </a:pPr>
            <a:endParaRPr b="0" lang="en-US" sz="2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205" name="CustomShape 1"/>
          <p:cNvSpPr/>
          <p:nvPr/>
        </p:nvSpPr>
        <p:spPr>
          <a:xfrm>
            <a:off x="610560" y="362520"/>
            <a:ext cx="10970640" cy="52275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Calibri"/>
              </a:rPr>
              <a:t>What is the link between the innate immune system model and the wound healing process?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lang="en-US" sz="1800" spc="-1" strike="noStrike">
                <a:solidFill>
                  <a:srgbClr val="000000"/>
                </a:solidFill>
                <a:latin typeface="Calibri"/>
              </a:rPr>
              <a:t>No </a:t>
            </a:r>
            <a:r>
              <a:rPr b="0" lang="en-US" sz="1800" spc="-1" strike="noStrike">
                <a:solidFill>
                  <a:srgbClr val="000000"/>
                </a:solidFill>
                <a:latin typeface="Calibri"/>
              </a:rPr>
              <a:t>other papers have modeled this relationship</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Several</a:t>
            </a:r>
            <a:r>
              <a:rPr b="0" lang="en-US" sz="1800" spc="-1" strike="noStrike">
                <a:solidFill>
                  <a:srgbClr val="000000"/>
                </a:solidFill>
                <a:latin typeface="Arial"/>
                <a:ea typeface="Calibri"/>
              </a:rPr>
              <a:t> </a:t>
            </a:r>
            <a:r>
              <a:rPr b="0" lang="en-US" sz="1800" spc="-1" strike="noStrike">
                <a:solidFill>
                  <a:srgbClr val="000000"/>
                </a:solidFill>
                <a:latin typeface="Calibri"/>
                <a:ea typeface="Calibri"/>
              </a:rPr>
              <a:t>validated models simulate </a:t>
            </a:r>
            <a:r>
              <a:rPr b="1" lang="en-US" sz="1800" spc="-1" strike="noStrike">
                <a:solidFill>
                  <a:srgbClr val="000000"/>
                </a:solidFill>
                <a:latin typeface="Calibri"/>
                <a:ea typeface="Calibri"/>
              </a:rPr>
              <a:t>one/two phases </a:t>
            </a:r>
            <a:r>
              <a:rPr b="0" lang="en-US" sz="1800" spc="-1" strike="noStrike">
                <a:solidFill>
                  <a:srgbClr val="000000"/>
                </a:solidFill>
                <a:latin typeface="Calibri"/>
                <a:ea typeface="Calibri"/>
              </a:rPr>
              <a:t>of wound healing.</a:t>
            </a:r>
            <a:endParaRPr b="0" lang="en-US" sz="1800" spc="-1" strike="noStrike">
              <a:latin typeface="Arial"/>
            </a:endParaRPr>
          </a:p>
          <a:p>
            <a:pPr>
              <a:lnSpc>
                <a:spcPct val="100000"/>
              </a:lnSpc>
            </a:pPr>
            <a:r>
              <a:rPr b="0" lang="en-US" sz="1800" spc="-1" strike="noStrike">
                <a:solidFill>
                  <a:srgbClr val="000000"/>
                </a:solidFill>
                <a:latin typeface="Calibri"/>
                <a:ea typeface="Calibri"/>
              </a:rPr>
              <a:t>These models only consider the immune system </a:t>
            </a:r>
            <a:r>
              <a:rPr b="1" lang="en-US" sz="1800" spc="-1" strike="noStrike">
                <a:solidFill>
                  <a:srgbClr val="000000"/>
                </a:solidFill>
                <a:latin typeface="Calibri"/>
                <a:ea typeface="Calibri"/>
              </a:rPr>
              <a:t>indirectly</a:t>
            </a:r>
            <a:r>
              <a:rPr b="0" lang="en-US" sz="1800" spc="-1" strike="noStrike">
                <a:solidFill>
                  <a:srgbClr val="000000"/>
                </a:solidFill>
                <a:latin typeface="Calibri"/>
                <a:ea typeface="Calibri"/>
              </a:rPr>
              <a:t>, while usually explicitly referring to the specific cytokines that activated macrophages release such as TGF-β, TNF-α and interleukins.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Calibri"/>
              </a:rPr>
              <a:t>Using the same cell populations as the immune system model, </a:t>
            </a:r>
            <a:endParaRPr b="0" lang="en-US" sz="1800" spc="-1" strike="noStrike">
              <a:latin typeface="Arial"/>
            </a:endParaRPr>
          </a:p>
          <a:p>
            <a:pPr marL="457200">
              <a:lnSpc>
                <a:spcPct val="100000"/>
              </a:lnSpc>
            </a:pP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e.g. pro/anti inflammatory cytokines, activated/resting leukocytes, etc.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Calibri"/>
              </a:rPr>
              <a:t>Essentially, once we have connected the HIIS model to the specific cytokines involved in almost all aspects of the healing process (TGFB,FGF,PDGF, VEGF, TNFa, IL), much of the legwork has been done by these papers.  </a:t>
            </a:r>
            <a:endParaRPr b="0" lang="en-US" sz="1800" spc="-1" strike="noStrike">
              <a:latin typeface="Arial"/>
            </a:endParaRPr>
          </a:p>
          <a:p>
            <a:pPr>
              <a:lnSpc>
                <a:spcPct val="100000"/>
              </a:lnSpc>
            </a:pPr>
            <a:r>
              <a:rPr b="0" lang="en-US" sz="2000" spc="-1" strike="noStrike">
                <a:solidFill>
                  <a:srgbClr val="000000"/>
                </a:solidFill>
                <a:latin typeface="Calibri"/>
                <a:ea typeface="Calibri"/>
              </a:rPr>
              <a:t>  </a:t>
            </a:r>
            <a:endParaRPr b="0" lang="en-US" sz="2000" spc="-1" strike="noStrike">
              <a:latin typeface="Arial"/>
            </a:endParaRPr>
          </a:p>
        </p:txBody>
      </p:sp>
      <p:pic>
        <p:nvPicPr>
          <p:cNvPr id="206" name="Picture 2" descr=""/>
          <p:cNvPicPr/>
          <p:nvPr/>
        </p:nvPicPr>
        <p:blipFill>
          <a:blip r:embed="rId1"/>
          <a:stretch/>
        </p:blipFill>
        <p:spPr>
          <a:xfrm>
            <a:off x="1119960" y="4798800"/>
            <a:ext cx="1032120" cy="1032120"/>
          </a:xfrm>
          <a:prstGeom prst="rect">
            <a:avLst/>
          </a:prstGeom>
          <a:ln>
            <a:noFill/>
          </a:ln>
        </p:spPr>
      </p:pic>
      <p:sp>
        <p:nvSpPr>
          <p:cNvPr id="207" name="CustomShape 2"/>
          <p:cNvSpPr/>
          <p:nvPr/>
        </p:nvSpPr>
        <p:spPr>
          <a:xfrm>
            <a:off x="2359800" y="4815360"/>
            <a:ext cx="16784280" cy="10051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Calibri Light"/>
              <a:buAutoNum type="arabicPeriod"/>
            </a:pPr>
            <a:r>
              <a:rPr b="0" lang="en-US" sz="2000" spc="-1" strike="noStrike">
                <a:solidFill>
                  <a:srgbClr val="000000"/>
                </a:solidFill>
                <a:latin typeface="Calibri"/>
              </a:rPr>
              <a:t>Integrate the innate immune system model with inflammation </a:t>
            </a:r>
            <a:endParaRPr b="0" lang="en-US" sz="2000" spc="-1" strike="noStrike">
              <a:latin typeface="Arial"/>
            </a:endParaRPr>
          </a:p>
          <a:p>
            <a:pPr marL="343080" indent="-342720">
              <a:lnSpc>
                <a:spcPct val="100000"/>
              </a:lnSpc>
              <a:buClr>
                <a:srgbClr val="000000"/>
              </a:buClr>
              <a:buFont typeface="Calibri Light"/>
              <a:buAutoNum type="arabicPeriod"/>
            </a:pPr>
            <a:r>
              <a:rPr b="0" lang="en-US" sz="2000" spc="-1" strike="noStrike">
                <a:solidFill>
                  <a:srgbClr val="000000"/>
                </a:solidFill>
                <a:latin typeface="Calibri"/>
              </a:rPr>
              <a:t>Extend the model for the proliferation, contraction, and remodelling </a:t>
            </a:r>
            <a:endParaRPr b="0" lang="en-US" sz="2000" spc="-1" strike="noStrike">
              <a:latin typeface="Arial"/>
            </a:endParaRPr>
          </a:p>
          <a:p>
            <a:pPr marL="343080" indent="-342720">
              <a:lnSpc>
                <a:spcPct val="100000"/>
              </a:lnSpc>
              <a:buClr>
                <a:srgbClr val="000000"/>
              </a:buClr>
              <a:buFont typeface="Calibri Light"/>
              <a:buAutoNum type="arabicPeriod"/>
            </a:pPr>
            <a:r>
              <a:rPr b="0" lang="en-US" sz="2000" spc="-1" strike="noStrike">
                <a:solidFill>
                  <a:srgbClr val="000000"/>
                </a:solidFill>
                <a:latin typeface="Calibri"/>
              </a:rPr>
              <a:t>Angiogenesis (biggest challenge)</a:t>
            </a:r>
            <a:endParaRPr b="0" lang="en-US" sz="2000" spc="-1" strike="noStrike">
              <a:latin typeface="Arial"/>
            </a:endParaRPr>
          </a:p>
        </p:txBody>
      </p:sp>
      <p:sp>
        <p:nvSpPr>
          <p:cNvPr id="208" name="Line 3"/>
          <p:cNvSpPr/>
          <p:nvPr/>
        </p:nvSpPr>
        <p:spPr>
          <a:xfrm>
            <a:off x="1044360" y="607176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1257480" y="25632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Index</a:t>
            </a:r>
            <a:endParaRPr b="0" lang="en-US" sz="4800" spc="-1" strike="noStrike">
              <a:solidFill>
                <a:srgbClr val="000000"/>
              </a:solidFill>
              <a:latin typeface="Calibri"/>
            </a:endParaRPr>
          </a:p>
        </p:txBody>
      </p:sp>
      <p:sp>
        <p:nvSpPr>
          <p:cNvPr id="101"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102" name="CustomShape 3"/>
          <p:cNvSpPr/>
          <p:nvPr/>
        </p:nvSpPr>
        <p:spPr>
          <a:xfrm>
            <a:off x="1155600" y="2064960"/>
            <a:ext cx="4939920" cy="3350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800" spc="-1" strike="noStrike">
                <a:solidFill>
                  <a:srgbClr val="000000"/>
                </a:solidFill>
                <a:latin typeface="Calibri"/>
              </a:rPr>
              <a:t>Introduction</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Aim</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Previously built models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Proposal</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Possible biomarkers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Possible sociomarkers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103" name="Picture 9" descr=""/>
          <p:cNvPicPr/>
          <p:nvPr/>
        </p:nvPicPr>
        <p:blipFill>
          <a:blip r:embed="rId1"/>
          <a:stretch/>
        </p:blipFill>
        <p:spPr>
          <a:xfrm>
            <a:off x="6572880" y="764280"/>
            <a:ext cx="3723840" cy="48859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570960" y="2160720"/>
            <a:ext cx="10058040" cy="1450440"/>
          </a:xfrm>
          <a:prstGeom prst="rect">
            <a:avLst/>
          </a:prstGeom>
          <a:noFill/>
          <a:ln>
            <a:noFill/>
          </a:ln>
        </p:spPr>
        <p:txBody>
          <a:bodyPr anchor="b"/>
          <a:p>
            <a:pPr>
              <a:lnSpc>
                <a:spcPct val="85000"/>
              </a:lnSpc>
            </a:pPr>
            <a:r>
              <a:rPr b="1" lang="en-US" sz="4800" spc="-49" strike="noStrike">
                <a:solidFill>
                  <a:srgbClr val="404040"/>
                </a:solidFill>
                <a:latin typeface="Calibri Light"/>
              </a:rPr>
              <a:t>Proposal</a:t>
            </a:r>
            <a:endParaRPr b="0" lang="en-US" sz="4800" spc="-1" strike="noStrike">
              <a:solidFill>
                <a:srgbClr val="000000"/>
              </a:solidFill>
              <a:latin typeface="Calibri"/>
            </a:endParaRPr>
          </a:p>
        </p:txBody>
      </p:sp>
      <p:pic>
        <p:nvPicPr>
          <p:cNvPr id="210" name="Picture 2" descr=""/>
          <p:cNvPicPr/>
          <p:nvPr/>
        </p:nvPicPr>
        <p:blipFill>
          <a:blip r:embed="rId1"/>
          <a:srcRect l="0" t="0" r="-136" b="23370"/>
          <a:stretch/>
        </p:blipFill>
        <p:spPr>
          <a:xfrm>
            <a:off x="-189720" y="-2002320"/>
            <a:ext cx="12570840" cy="4809600"/>
          </a:xfrm>
          <a:prstGeom prst="rect">
            <a:avLst/>
          </a:prstGeom>
          <a:ln>
            <a:noFill/>
          </a:ln>
        </p:spPr>
      </p:pic>
      <p:sp>
        <p:nvSpPr>
          <p:cNvPr id="211"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212" name="CustomShape 3"/>
          <p:cNvSpPr/>
          <p:nvPr/>
        </p:nvSpPr>
        <p:spPr>
          <a:xfrm>
            <a:off x="671760" y="3754440"/>
            <a:ext cx="9653040" cy="3078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The HIIS model will act like an </a:t>
            </a:r>
            <a:r>
              <a:rPr b="1" lang="en-US" sz="2000" spc="-1" strike="noStrike">
                <a:solidFill>
                  <a:srgbClr val="000000"/>
                </a:solidFill>
                <a:latin typeface="Calibri"/>
              </a:rPr>
              <a:t>engine for the blood composition </a:t>
            </a:r>
            <a:r>
              <a:rPr b="0" lang="en-US" sz="2000" spc="-1" strike="noStrike">
                <a:solidFill>
                  <a:srgbClr val="000000"/>
                </a:solidFill>
                <a:latin typeface="Calibri"/>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823320" y="-410400"/>
            <a:ext cx="10058040" cy="1450440"/>
          </a:xfrm>
          <a:prstGeom prst="rect">
            <a:avLst/>
          </a:prstGeom>
          <a:noFill/>
          <a:ln>
            <a:noFill/>
          </a:ln>
        </p:spPr>
        <p:txBody>
          <a:bodyPr anchor="b"/>
          <a:p>
            <a:pPr>
              <a:lnSpc>
                <a:spcPct val="85000"/>
              </a:lnSpc>
            </a:pPr>
            <a:r>
              <a:rPr b="1" lang="en-US" sz="4800" spc="-49" strike="noStrike">
                <a:solidFill>
                  <a:srgbClr val="404040"/>
                </a:solidFill>
                <a:latin typeface="Calibri Light"/>
              </a:rPr>
              <a:t>Approach</a:t>
            </a:r>
            <a:endParaRPr b="0" lang="en-US" sz="4800" spc="-1" strike="noStrike">
              <a:solidFill>
                <a:srgbClr val="000000"/>
              </a:solidFill>
              <a:latin typeface="Calibri"/>
            </a:endParaRPr>
          </a:p>
        </p:txBody>
      </p:sp>
      <p:sp>
        <p:nvSpPr>
          <p:cNvPr id="214" name="Line 2"/>
          <p:cNvSpPr/>
          <p:nvPr/>
        </p:nvSpPr>
        <p:spPr>
          <a:xfrm>
            <a:off x="823320" y="1028880"/>
            <a:ext cx="2333880" cy="360"/>
          </a:xfrm>
          <a:prstGeom prst="line">
            <a:avLst/>
          </a:prstGeom>
          <a:ln>
            <a:round/>
          </a:ln>
        </p:spPr>
        <p:style>
          <a:lnRef idx="3">
            <a:schemeClr val="accent2"/>
          </a:lnRef>
          <a:fillRef idx="0">
            <a:schemeClr val="accent2"/>
          </a:fillRef>
          <a:effectRef idx="2">
            <a:schemeClr val="accent2"/>
          </a:effectRef>
          <a:fontRef idx="minor"/>
        </p:style>
      </p:sp>
      <p:sp>
        <p:nvSpPr>
          <p:cNvPr id="215" name="CustomShape 3"/>
          <p:cNvSpPr/>
          <p:nvPr/>
        </p:nvSpPr>
        <p:spPr>
          <a:xfrm>
            <a:off x="823320" y="1430280"/>
            <a:ext cx="10839240" cy="52128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Calibri Light"/>
              <a:buAutoNum type="arabicPeriod"/>
            </a:pPr>
            <a:r>
              <a:rPr b="0" lang="en-US" sz="2000" spc="-1" strike="noStrike">
                <a:solidFill>
                  <a:srgbClr val="000000"/>
                </a:solidFill>
                <a:latin typeface="Calibri"/>
              </a:rPr>
              <a:t>Measure which cells and anti- and pro-inflammatory cytokines are in the wound and blood stream after a severe burn. (Data probably already available?)</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0000"/>
              </a:buClr>
              <a:buFont typeface="Calibri Light"/>
              <a:buAutoNum type="arabicPeriod"/>
            </a:pPr>
            <a:r>
              <a:rPr b="0" lang="en-US" sz="2000" spc="-1" strike="noStrike">
                <a:solidFill>
                  <a:srgbClr val="000000"/>
                </a:solidFill>
                <a:latin typeface="Calibri"/>
              </a:rPr>
              <a:t>Configure and tune our 2D inflammation ABM using this knowledge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rPr>
              <a:t>3.   Link the ABM to the HIIS model via the cytokine and cell concentrations of the models</a:t>
            </a:r>
            <a:endParaRPr b="0" lang="en-US" sz="2000" spc="-1" strike="noStrike">
              <a:latin typeface="Arial"/>
            </a:endParaRPr>
          </a:p>
          <a:p>
            <a:pPr>
              <a:lnSpc>
                <a:spcPct val="100000"/>
              </a:lnSpc>
            </a:pPr>
            <a:r>
              <a:rPr b="0" lang="en-US" sz="2000" spc="-1" strike="noStrike">
                <a:solidFill>
                  <a:srgbClr val="000000"/>
                </a:solidFill>
                <a:latin typeface="Calibri"/>
              </a:rPr>
              <a:t>      </a:t>
            </a:r>
            <a:r>
              <a:rPr b="0" lang="en-US" sz="2000" spc="-1" strike="noStrike">
                <a:solidFill>
                  <a:srgbClr val="000000"/>
                </a:solidFill>
                <a:latin typeface="Calibri"/>
              </a:rPr>
              <a:t>How is the inflammation process affected by the balance of cytokines in the bloodstream?</a:t>
            </a:r>
            <a:endParaRPr b="0" lang="en-US" sz="2000" spc="-1" strike="noStrike">
              <a:latin typeface="Arial"/>
            </a:endParaRPr>
          </a:p>
          <a:p>
            <a:pPr>
              <a:lnSpc>
                <a:spcPct val="100000"/>
              </a:lnSpc>
            </a:pPr>
            <a:r>
              <a:rPr b="0" lang="en-US" sz="2000" spc="-1" strike="noStrike">
                <a:solidFill>
                  <a:srgbClr val="000000"/>
                </a:solidFill>
                <a:latin typeface="Calibri"/>
              </a:rPr>
              <a:t>      </a:t>
            </a:r>
            <a:r>
              <a:rPr b="0" lang="en-US" sz="2000" spc="-1" strike="noStrike">
                <a:solidFill>
                  <a:srgbClr val="000000"/>
                </a:solidFill>
                <a:latin typeface="Calibri"/>
              </a:rPr>
              <a:t>Later, this co-evolution scales with exposure to blood supply, for now leave constant.</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0000"/>
              </a:buClr>
              <a:buFont typeface="Calibri Light"/>
              <a:buAutoNum type="arabicPeriod" startAt="4"/>
            </a:pPr>
            <a:r>
              <a:rPr b="0" lang="en-US" sz="2000" spc="-1" strike="noStrike">
                <a:solidFill>
                  <a:srgbClr val="000000"/>
                </a:solidFill>
                <a:latin typeface="Calibri"/>
              </a:rPr>
              <a:t>Does a 2D model accurately capture dynamics? if not extend to 3D</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0000"/>
              </a:buClr>
              <a:buFont typeface="Calibri Light"/>
              <a:buAutoNum type="arabicPeriod" startAt="4"/>
            </a:pPr>
            <a:r>
              <a:rPr b="0" lang="en-US" sz="2000" spc="-1" strike="noStrike">
                <a:solidFill>
                  <a:srgbClr val="000000"/>
                </a:solidFill>
                <a:latin typeface="Calibri"/>
              </a:rPr>
              <a:t>Validate the model</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0000"/>
              </a:buClr>
              <a:buFont typeface="Calibri Light"/>
              <a:buAutoNum type="arabicPeriod" startAt="4"/>
            </a:pPr>
            <a:r>
              <a:rPr b="0" lang="en-US" sz="2000" spc="-1" strike="noStrike">
                <a:solidFill>
                  <a:srgbClr val="000000"/>
                </a:solidFill>
                <a:latin typeface="Calibri"/>
              </a:rPr>
              <a:t>From here we can start experimenting and extending (proliferation, angiogenesis, contraction, once we have a valid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6" name="Table 1"/>
          <p:cNvGraphicFramePr/>
          <p:nvPr/>
        </p:nvGraphicFramePr>
        <p:xfrm>
          <a:off x="4227120" y="130680"/>
          <a:ext cx="7140600" cy="6162480"/>
        </p:xfrm>
        <a:graphic>
          <a:graphicData uri="http://schemas.openxmlformats.org/drawingml/2006/table">
            <a:tbl>
              <a:tblPr/>
              <a:tblGrid>
                <a:gridCol w="2858760"/>
                <a:gridCol w="4281840"/>
              </a:tblGrid>
              <a:tr h="374040">
                <a:tc>
                  <a:txBody>
                    <a:bodyPr lIns="17640" rIns="17640" tIns="17640" bIns="17640"/>
                    <a:p>
                      <a:pPr>
                        <a:lnSpc>
                          <a:spcPct val="100000"/>
                        </a:lnSpc>
                      </a:pPr>
                      <a:r>
                        <a:rPr b="0" lang="en-US" sz="1100" spc="-1" strike="noStrike">
                          <a:solidFill>
                            <a:srgbClr val="000000"/>
                          </a:solidFill>
                          <a:latin typeface="Times New Roman"/>
                          <a:ea typeface="AR PL SungtiL GB"/>
                        </a:rPr>
                        <a:t>Cytokine composition of inner and outer areas of wound and in blood stream.</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For an integrated model we will need to translate between specific cytokines and the general categories the AP model uses.</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1226520">
                <a:tc>
                  <a:txBody>
                    <a:bodyPr lIns="17640" rIns="17640" tIns="17640" bIns="17640"/>
                    <a:p>
                      <a:pPr>
                        <a:lnSpc>
                          <a:spcPct val="100000"/>
                        </a:lnSpc>
                      </a:pPr>
                      <a:r>
                        <a:rPr b="0" lang="en-US" sz="1100" spc="-1" strike="noStrike">
                          <a:solidFill>
                            <a:srgbClr val="000000"/>
                          </a:solidFill>
                          <a:latin typeface="Times New Roman"/>
                          <a:ea typeface="AR PL SungtiL GB"/>
                        </a:rPr>
                        <a:t>TGF-</a:t>
                      </a:r>
                      <a:r>
                        <a:rPr b="0" lang="en-US" sz="1100" spc="-1" strike="noStrike">
                          <a:solidFill>
                            <a:srgbClr val="000000"/>
                          </a:solidFill>
                          <a:latin typeface="Times New Roman"/>
                          <a:ea typeface="AR PL SungtiL GB"/>
                        </a:rPr>
                        <a:t>β</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Released by macrophages</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Attracts macrophages and fibroblasts</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Stimulates resting monocytes – upregulates inflammatory response</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While also </a:t>
                      </a:r>
                      <a:r>
                        <a:rPr b="1" i="1" lang="en-US" sz="1100" spc="-1" strike="noStrike">
                          <a:solidFill>
                            <a:srgbClr val="000000"/>
                          </a:solidFill>
                          <a:latin typeface="Times New Roman"/>
                          <a:ea typeface="AR PL SungtiL GB"/>
                        </a:rPr>
                        <a:t>downregulating </a:t>
                      </a:r>
                      <a:r>
                        <a:rPr b="0" lang="en-US" sz="1100" spc="-1" strike="noStrike">
                          <a:solidFill>
                            <a:srgbClr val="000000"/>
                          </a:solidFill>
                          <a:latin typeface="Times New Roman"/>
                          <a:ea typeface="AR PL SungtiL GB"/>
                        </a:rPr>
                        <a:t>cytokine production in monocytes and macrophages</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inhibits activated macrophages</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714960">
                <a:tc>
                  <a:txBody>
                    <a:bodyPr lIns="17640" rIns="17640" tIns="17640" bIns="17640"/>
                    <a:p>
                      <a:pPr>
                        <a:lnSpc>
                          <a:spcPct val="100000"/>
                        </a:lnSpc>
                      </a:pPr>
                      <a:r>
                        <a:rPr b="0" lang="en-US" sz="1100" spc="-1" strike="noStrike">
                          <a:solidFill>
                            <a:srgbClr val="000000"/>
                          </a:solidFill>
                          <a:latin typeface="Times New Roman"/>
                          <a:ea typeface="AR PL SungtiL GB"/>
                        </a:rPr>
                        <a:t>Liver enzymes (AST, ALT)</a:t>
                      </a:r>
                      <a:endParaRPr b="0" lang="en-US" sz="1100" spc="-1" strike="noStrike">
                        <a:latin typeface="Arial"/>
                      </a:endParaRPr>
                    </a:p>
                    <a:p>
                      <a:pPr>
                        <a:lnSpc>
                          <a:spcPct val="100000"/>
                        </a:lnSpc>
                      </a:pPr>
                      <a:r>
                        <a:rPr b="1" i="1" lang="en-US" sz="1100" spc="-1" strike="noStrike">
                          <a:solidFill>
                            <a:srgbClr val="000000"/>
                          </a:solidFill>
                          <a:latin typeface="Times New Roman"/>
                          <a:ea typeface="AR PL SungtiL GB"/>
                        </a:rPr>
                        <a:t>Biochemical Changes in Burns – Adiga et Adiga, 2015</a:t>
                      </a:r>
                      <a:endParaRPr b="0" lang="en-US" sz="1100" spc="-1" strike="noStrike">
                        <a:latin typeface="Arial"/>
                      </a:endParaRPr>
                    </a:p>
                    <a:p>
                      <a:pPr>
                        <a:lnSpc>
                          <a:spcPct val="100000"/>
                        </a:lnSpc>
                      </a:pPr>
                      <a:r>
                        <a:rPr b="0" i="1" lang="en-US" sz="1100" spc="-1" strike="noStrike">
                          <a:solidFill>
                            <a:srgbClr val="000000"/>
                          </a:solidFill>
                          <a:latin typeface="Times New Roman"/>
                          <a:ea typeface="AR PL SungtiL GB"/>
                        </a:rPr>
                        <a:t>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Excessive levels indicate hepatocytic injury (ALT being the most sensitive indicator).  May be predictors of prognosis in burns injury.</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714960">
                <a:tc>
                  <a:txBody>
                    <a:bodyPr lIns="17640" rIns="17640" tIns="17640" bIns="17640"/>
                    <a:p>
                      <a:pPr>
                        <a:lnSpc>
                          <a:spcPct val="100000"/>
                        </a:lnSpc>
                      </a:pPr>
                      <a:r>
                        <a:rPr b="0" lang="en-US" sz="1100" spc="-1" strike="noStrike">
                          <a:solidFill>
                            <a:srgbClr val="000000"/>
                          </a:solidFill>
                          <a:latin typeface="Times New Roman"/>
                          <a:ea typeface="AR PL SungtiL GB"/>
                        </a:rPr>
                        <a:t>Interleukins IL-(1B,6,8,10)</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6 – Found to be the cytokine whose levels predict patient outcome.  Correlates with infection/sepsis.  Correlates with severity of burn injury.  </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10-used in design of AP model.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544680">
                <a:tc>
                  <a:txBody>
                    <a:bodyPr lIns="17640" rIns="17640" tIns="17640" bIns="17640"/>
                    <a:p>
                      <a:pPr>
                        <a:lnSpc>
                          <a:spcPct val="100000"/>
                        </a:lnSpc>
                      </a:pPr>
                      <a:r>
                        <a:rPr b="1" lang="en-US" sz="1100" spc="-1" strike="noStrike">
                          <a:solidFill>
                            <a:srgbClr val="000000"/>
                          </a:solidFill>
                          <a:latin typeface="Times New Roman"/>
                          <a:ea typeface="AR PL SungtiL GB"/>
                        </a:rPr>
                        <a:t>TNF-</a:t>
                      </a:r>
                      <a:r>
                        <a:rPr b="1" lang="en-US" sz="1100" spc="-1" strike="noStrike">
                          <a:solidFill>
                            <a:srgbClr val="000000"/>
                          </a:solidFill>
                          <a:latin typeface="Times New Roman"/>
                          <a:ea typeface="AR PL SungtiL GB"/>
                        </a:rPr>
                        <a:t>α</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Initiating factor in the activation of the host response and subsequent cytokine release during trauma.  Correlates with the severity of burn injury.  Pro-angiogenic factor.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374040">
                <a:tc>
                  <a:txBody>
                    <a:bodyPr lIns="17640" rIns="17640" tIns="17640" bIns="17640"/>
                    <a:p>
                      <a:pPr>
                        <a:lnSpc>
                          <a:spcPct val="100000"/>
                        </a:lnSpc>
                      </a:pPr>
                      <a:r>
                        <a:rPr b="1" lang="en-US" sz="1100" spc="-1" strike="noStrike">
                          <a:solidFill>
                            <a:srgbClr val="000000"/>
                          </a:solidFill>
                          <a:latin typeface="Times New Roman"/>
                          <a:ea typeface="AR PL SungtiL GB"/>
                        </a:rPr>
                        <a:t>Procalcitonin(PCT</a:t>
                      </a:r>
                      <a:r>
                        <a:rPr b="0" lang="en-US" sz="1100" spc="-1" strike="noStrike">
                          <a:solidFill>
                            <a:srgbClr val="000000"/>
                          </a:solidFill>
                          <a:latin typeface="Times New Roman"/>
                          <a:ea typeface="AR PL SungtiL GB"/>
                        </a:rPr>
                        <a:t>) &amp; C-reactive protein(CRP)</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Sepsis. PCT is the most reliable measure of sepsis. CRP is often used as a general proxy to characterise inflammatory status.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714960">
                <a:tc>
                  <a:txBody>
                    <a:bodyPr lIns="17640" rIns="17640" tIns="17640" bIns="17640"/>
                    <a:p>
                      <a:pPr>
                        <a:lnSpc>
                          <a:spcPct val="100000"/>
                        </a:lnSpc>
                      </a:pPr>
                      <a:r>
                        <a:rPr b="0" lang="en-US" sz="1100" spc="-1" strike="noStrike">
                          <a:solidFill>
                            <a:srgbClr val="000000"/>
                          </a:solidFill>
                          <a:latin typeface="Times New Roman"/>
                          <a:ea typeface="AR PL SungtiL GB"/>
                        </a:rPr>
                        <a:t>Leptin</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Stimulated by pro-inflammatory cytokines (eg IL and TNFa).  Cytokine-like hormone that links nutritional status with the immune system, while enhances innate(+adaptive) immunity.  Related to regulation of stress.  Pro-angiogenic factor.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544680">
                <a:tc>
                  <a:txBody>
                    <a:bodyPr lIns="17640" rIns="17640" tIns="17640" bIns="17640"/>
                    <a:p>
                      <a:pPr>
                        <a:lnSpc>
                          <a:spcPct val="100000"/>
                        </a:lnSpc>
                      </a:pPr>
                      <a:r>
                        <a:rPr b="0" lang="en-US" sz="1100" spc="-1" strike="noStrike">
                          <a:solidFill>
                            <a:srgbClr val="000000"/>
                          </a:solidFill>
                          <a:latin typeface="Times New Roman"/>
                          <a:ea typeface="AR PL SungtiL GB"/>
                        </a:rPr>
                        <a:t>Full blood Count</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Haemoglobin (blood count)</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White Cell Count (WCC)</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Platelet Count</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544680">
                <a:tc>
                  <a:txBody>
                    <a:bodyPr lIns="17640" rIns="17640" tIns="17640" bIns="17640"/>
                    <a:p>
                      <a:pPr>
                        <a:lnSpc>
                          <a:spcPct val="100000"/>
                        </a:lnSpc>
                      </a:pPr>
                      <a:r>
                        <a:rPr b="0" lang="en-US" sz="1100" spc="-1" strike="noStrike">
                          <a:solidFill>
                            <a:srgbClr val="000000"/>
                          </a:solidFill>
                          <a:latin typeface="Times New Roman"/>
                          <a:ea typeface="AR PL SungtiL GB"/>
                        </a:rPr>
                        <a:t>Stress biomarkers</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Cortisol</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ACTH</a:t>
                      </a:r>
                      <a:endParaRPr b="0" lang="en-US" sz="1100" spc="-1" strike="noStrike">
                        <a:latin typeface="Arial"/>
                      </a:endParaRPr>
                    </a:p>
                    <a:p>
                      <a:pPr>
                        <a:lnSpc>
                          <a:spcPct val="100000"/>
                        </a:lnSpc>
                      </a:pPr>
                      <a:r>
                        <a:rPr b="0" lang="en-US" sz="1100" spc="-1" strike="noStrike">
                          <a:solidFill>
                            <a:srgbClr val="000000"/>
                          </a:solidFill>
                          <a:latin typeface="Times New Roman"/>
                          <a:ea typeface="AR PL SungtiL GB"/>
                        </a:rPr>
                        <a:t>TNF-</a:t>
                      </a:r>
                      <a:r>
                        <a:rPr b="0" lang="en-US" sz="1100" spc="-1" strike="noStrike">
                          <a:solidFill>
                            <a:srgbClr val="000000"/>
                          </a:solidFill>
                          <a:latin typeface="Times New Roman"/>
                          <a:ea typeface="AR PL SungtiL GB"/>
                        </a:rPr>
                        <a:t>α</a:t>
                      </a:r>
                      <a:r>
                        <a:rPr b="0" lang="en-US" sz="1100" spc="-1" strike="noStrike">
                          <a:solidFill>
                            <a:srgbClr val="000000"/>
                          </a:solidFill>
                          <a:latin typeface="Times New Roman"/>
                          <a:ea typeface="AR PL SungtiL GB"/>
                        </a:rPr>
                        <a:t> and IL</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203760">
                <a:tc>
                  <a:txBody>
                    <a:bodyPr lIns="17640" rIns="17640" tIns="17640" bIns="17640"/>
                    <a:p>
                      <a:pPr>
                        <a:lnSpc>
                          <a:spcPct val="100000"/>
                        </a:lnSpc>
                      </a:pPr>
                      <a:r>
                        <a:rPr b="0" lang="en-US" sz="1100" spc="-1" strike="noStrike">
                          <a:solidFill>
                            <a:srgbClr val="000000"/>
                          </a:solidFill>
                          <a:latin typeface="Times New Roman"/>
                          <a:ea typeface="AR PL SungtiL GB"/>
                        </a:rPr>
                        <a:t>Temperature</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Wound and body</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r h="205200">
                <a:tc>
                  <a:txBody>
                    <a:bodyPr lIns="17640" rIns="17640" tIns="17640" bIns="17640"/>
                    <a:p>
                      <a:pPr>
                        <a:lnSpc>
                          <a:spcPct val="100000"/>
                        </a:lnSpc>
                      </a:pPr>
                      <a:r>
                        <a:rPr b="0" lang="en-US" sz="1100" spc="-1" strike="noStrike">
                          <a:solidFill>
                            <a:srgbClr val="000000"/>
                          </a:solidFill>
                          <a:latin typeface="Times New Roman"/>
                          <a:ea typeface="AR PL SungtiL GB"/>
                        </a:rPr>
                        <a:t>Matrix metalloproteinase (MMP)-8</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c>
                  <a:txBody>
                    <a:bodyPr lIns="17640" rIns="17640" tIns="17640" bIns="17640"/>
                    <a:p>
                      <a:pPr>
                        <a:lnSpc>
                          <a:spcPct val="100000"/>
                        </a:lnSpc>
                      </a:pPr>
                      <a:r>
                        <a:rPr b="0" lang="en-US" sz="1100" spc="-1" strike="noStrike">
                          <a:solidFill>
                            <a:srgbClr val="000000"/>
                          </a:solidFill>
                          <a:latin typeface="Times New Roman"/>
                          <a:ea typeface="AR PL SungtiL GB"/>
                        </a:rPr>
                        <a:t>Involved in remodeling process, probably not that useful for now.  </a:t>
                      </a:r>
                      <a:endParaRPr b="0" lang="en-US" sz="1100" spc="-1" strike="noStrike">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17" name="CustomShape 2"/>
          <p:cNvSpPr/>
          <p:nvPr/>
        </p:nvSpPr>
        <p:spPr>
          <a:xfrm>
            <a:off x="159480" y="379800"/>
            <a:ext cx="3395880" cy="13093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49" strike="noStrike">
                <a:solidFill>
                  <a:srgbClr val="404040"/>
                </a:solidFill>
                <a:latin typeface="Calibri Light"/>
              </a:rPr>
              <a:t>Relevant Biomarkers</a:t>
            </a:r>
            <a:endParaRPr b="0" lang="en-US" sz="4000" spc="-1" strike="noStrike">
              <a:latin typeface="Arial"/>
            </a:endParaRPr>
          </a:p>
        </p:txBody>
      </p:sp>
      <p:sp>
        <p:nvSpPr>
          <p:cNvPr id="218" name="Line 3"/>
          <p:cNvSpPr/>
          <p:nvPr/>
        </p:nvSpPr>
        <p:spPr>
          <a:xfrm>
            <a:off x="159120" y="1670400"/>
            <a:ext cx="2286000" cy="360"/>
          </a:xfrm>
          <a:prstGeom prst="line">
            <a:avLst/>
          </a:prstGeom>
          <a:ln>
            <a:round/>
          </a:ln>
        </p:spPr>
        <p:style>
          <a:lnRef idx="3">
            <a:schemeClr val="accent2"/>
          </a:lnRef>
          <a:fillRef idx="0">
            <a:schemeClr val="accent2"/>
          </a:fillRef>
          <a:effectRef idx="2">
            <a:schemeClr val="accent2"/>
          </a:effectRef>
          <a:fontRef idx="minor"/>
        </p:style>
      </p:sp>
      <p:pic>
        <p:nvPicPr>
          <p:cNvPr id="219" name="Picture 7" descr=""/>
          <p:cNvPicPr/>
          <p:nvPr/>
        </p:nvPicPr>
        <p:blipFill>
          <a:blip r:embed="rId1"/>
          <a:stretch/>
        </p:blipFill>
        <p:spPr>
          <a:xfrm>
            <a:off x="1586520" y="2738160"/>
            <a:ext cx="1381680" cy="1381680"/>
          </a:xfrm>
          <a:prstGeom prst="rect">
            <a:avLst/>
          </a:prstGeom>
          <a:ln>
            <a:noFill/>
          </a:ln>
        </p:spPr>
      </p:pic>
      <p:sp>
        <p:nvSpPr>
          <p:cNvPr id="220" name="Line 4"/>
          <p:cNvSpPr/>
          <p:nvPr/>
        </p:nvSpPr>
        <p:spPr>
          <a:xfrm>
            <a:off x="1557000" y="4217400"/>
            <a:ext cx="13276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952560" y="287280"/>
            <a:ext cx="10058040" cy="1449000"/>
          </a:xfrm>
          <a:prstGeom prst="rect">
            <a:avLst/>
          </a:prstGeom>
          <a:noFill/>
          <a:ln>
            <a:noFill/>
          </a:ln>
        </p:spPr>
        <p:style>
          <a:lnRef idx="0"/>
          <a:fillRef idx="0"/>
          <a:effectRef idx="0"/>
          <a:fontRef idx="minor"/>
        </p:style>
      </p:sp>
      <p:sp>
        <p:nvSpPr>
          <p:cNvPr id="222"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23" name="CustomShape 3"/>
          <p:cNvSpPr/>
          <p:nvPr/>
        </p:nvSpPr>
        <p:spPr>
          <a:xfrm>
            <a:off x="1038240" y="287280"/>
            <a:ext cx="1005804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Relevant parameters/markers</a:t>
            </a:r>
            <a:endParaRPr b="0" lang="en-US" sz="4800" spc="-1" strike="noStrike">
              <a:latin typeface="Arial"/>
            </a:endParaRPr>
          </a:p>
        </p:txBody>
      </p:sp>
      <p:pic>
        <p:nvPicPr>
          <p:cNvPr id="224" name="Picture 16" descr=""/>
          <p:cNvPicPr/>
          <p:nvPr/>
        </p:nvPicPr>
        <p:blipFill>
          <a:blip r:embed="rId1"/>
          <a:stretch/>
        </p:blipFill>
        <p:spPr>
          <a:xfrm>
            <a:off x="1311120" y="3029760"/>
            <a:ext cx="1449000" cy="1449000"/>
          </a:xfrm>
          <a:prstGeom prst="rect">
            <a:avLst/>
          </a:prstGeom>
          <a:ln>
            <a:noFill/>
          </a:ln>
        </p:spPr>
      </p:pic>
      <p:sp>
        <p:nvSpPr>
          <p:cNvPr id="225" name="CustomShape 4"/>
          <p:cNvSpPr/>
          <p:nvPr/>
        </p:nvSpPr>
        <p:spPr>
          <a:xfrm>
            <a:off x="3658680" y="2050920"/>
            <a:ext cx="5898240" cy="4479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rPr>
              <a:t>Geometrical Paramaters: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Length</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Width</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Depth of burn</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Surface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Volume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Total Body surface area of burn (TBSA) </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Burn Location/s </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Body fat % </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Tissue scattering, Location of hemoglobin molecules </a:t>
            </a:r>
            <a:endParaRPr b="0" lang="en-US" sz="1800" spc="-1" strike="noStrike">
              <a:latin typeface="Arial"/>
            </a:endParaRPr>
          </a:p>
          <a:p>
            <a:pPr marL="2160">
              <a:lnSpc>
                <a:spcPct val="100000"/>
              </a:lnSpc>
            </a:pPr>
            <a:r>
              <a:rPr b="0" i="1" lang="en-US" sz="1800" spc="-1" strike="noStrike">
                <a:solidFill>
                  <a:srgbClr val="000000"/>
                </a:solidFill>
                <a:latin typeface="Calibri"/>
                <a:ea typeface="DejaVu Sans"/>
              </a:rPr>
              <a:t>	</a:t>
            </a:r>
            <a:r>
              <a:rPr b="0" i="1" lang="en-US" sz="1800" spc="-1" strike="noStrike">
                <a:solidFill>
                  <a:srgbClr val="000000"/>
                </a:solidFill>
                <a:latin typeface="Calibri"/>
                <a:ea typeface="DejaVu Sans"/>
              </a:rPr>
              <a:t>	</a:t>
            </a:r>
            <a:r>
              <a:rPr b="0" i="1" lang="en-US" sz="1800" spc="-1" strike="noStrike">
                <a:solidFill>
                  <a:srgbClr val="000000"/>
                </a:solidFill>
                <a:latin typeface="Calibri"/>
                <a:ea typeface="DejaVu Sans"/>
              </a:rPr>
              <a:t>(High hemoglobin content in the zone of hyperemia)</a:t>
            </a:r>
            <a:endParaRPr b="0" lang="en-US" sz="1800" spc="-1" strike="noStrike">
              <a:latin typeface="Arial"/>
            </a:endParaRPr>
          </a:p>
          <a:p>
            <a:pPr marL="285840" indent="-283320">
              <a:lnSpc>
                <a:spcPct val="100000"/>
              </a:lnSpc>
              <a:buClr>
                <a:srgbClr val="000000"/>
              </a:buClr>
              <a:buFont typeface="Arial"/>
              <a:buChar char="•"/>
            </a:pPr>
            <a:r>
              <a:rPr b="0" i="1" lang="en-US" sz="1800" spc="-1" strike="noStrike">
                <a:solidFill>
                  <a:srgbClr val="000000"/>
                </a:solidFill>
                <a:latin typeface="Calibri"/>
                <a:ea typeface="DejaVu Sans"/>
              </a:rPr>
              <a:t>Macromolecular collagen structure </a:t>
            </a:r>
            <a:endParaRPr b="0" lang="en-US" sz="1800" spc="-1" strike="noStrike">
              <a:latin typeface="Arial"/>
            </a:endParaRPr>
          </a:p>
          <a:p>
            <a:pPr marL="459360">
              <a:lnSpc>
                <a:spcPct val="100000"/>
              </a:lnSpc>
            </a:pPr>
            <a:r>
              <a:rPr b="0" i="1" lang="en-US" sz="1800" spc="-1" strike="noStrike">
                <a:solidFill>
                  <a:srgbClr val="000000"/>
                </a:solidFill>
                <a:latin typeface="Calibri"/>
                <a:ea typeface="DejaVu Sans"/>
              </a:rPr>
              <a:t>	</a:t>
            </a:r>
            <a:r>
              <a:rPr b="0" i="1" lang="en-US" sz="1800" spc="-1" strike="noStrike">
                <a:solidFill>
                  <a:srgbClr val="000000"/>
                </a:solidFill>
                <a:latin typeface="Calibri"/>
                <a:ea typeface="DejaVu Sans"/>
              </a:rPr>
              <a:t>(native or denatured)</a:t>
            </a:r>
            <a:endParaRPr b="0" lang="en-US" sz="1800" spc="-1" strike="noStrike">
              <a:latin typeface="Arial"/>
            </a:endParaRPr>
          </a:p>
          <a:p>
            <a:pPr marL="288000" indent="-285480">
              <a:lnSpc>
                <a:spcPct val="100000"/>
              </a:lnSpc>
              <a:buClr>
                <a:srgbClr val="000000"/>
              </a:buClr>
              <a:buFont typeface="Arial"/>
              <a:buChar char="•"/>
            </a:pPr>
            <a:r>
              <a:rPr b="0" lang="en-US" sz="1800" spc="-1" strike="noStrike">
                <a:solidFill>
                  <a:srgbClr val="000000"/>
                </a:solidFill>
                <a:latin typeface="Calibri"/>
                <a:ea typeface="DejaVu Sans"/>
              </a:rPr>
              <a:t>Pigmentation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26" name="CustomShape 5"/>
          <p:cNvSpPr/>
          <p:nvPr/>
        </p:nvSpPr>
        <p:spPr>
          <a:xfrm>
            <a:off x="9041760" y="2094480"/>
            <a:ext cx="2407680" cy="2010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rPr>
              <a:t>Relevant Socio-markers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Age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Weight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Height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Gender</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Alcohol / Drug use</a:t>
            </a:r>
            <a:endParaRPr b="0" lang="en-US" sz="1800" spc="-1" strike="noStrike">
              <a:latin typeface="Arial"/>
            </a:endParaRPr>
          </a:p>
          <a:p>
            <a:pPr>
              <a:lnSpc>
                <a:spcPct val="100000"/>
              </a:lnSpc>
            </a:pPr>
            <a:endParaRPr b="0" lang="en-US" sz="1800" spc="-1" strike="noStrike">
              <a:latin typeface="Arial"/>
            </a:endParaRPr>
          </a:p>
        </p:txBody>
      </p:sp>
      <p:sp>
        <p:nvSpPr>
          <p:cNvPr id="227"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038240" y="28728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Data available?</a:t>
            </a:r>
            <a:endParaRPr b="0" lang="en-US" sz="4800" spc="-1" strike="noStrike">
              <a:solidFill>
                <a:srgbClr val="000000"/>
              </a:solidFill>
              <a:latin typeface="Calibri"/>
            </a:endParaRPr>
          </a:p>
        </p:txBody>
      </p:sp>
      <p:sp>
        <p:nvSpPr>
          <p:cNvPr id="229" name="CustomShape 2"/>
          <p:cNvSpPr/>
          <p:nvPr/>
        </p:nvSpPr>
        <p:spPr>
          <a:xfrm>
            <a:off x="952560" y="287280"/>
            <a:ext cx="10058040" cy="1449000"/>
          </a:xfrm>
          <a:prstGeom prst="rect">
            <a:avLst/>
          </a:prstGeom>
          <a:noFill/>
          <a:ln>
            <a:noFill/>
          </a:ln>
        </p:spPr>
        <p:style>
          <a:lnRef idx="0"/>
          <a:fillRef idx="0"/>
          <a:effectRef idx="0"/>
          <a:fontRef idx="minor"/>
        </p:style>
      </p:sp>
      <p:sp>
        <p:nvSpPr>
          <p:cNvPr id="230"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31" name="Picture 6" descr=""/>
          <p:cNvPicPr/>
          <p:nvPr/>
        </p:nvPicPr>
        <p:blipFill>
          <a:blip r:embed="rId1"/>
          <a:stretch/>
        </p:blipFill>
        <p:spPr>
          <a:xfrm>
            <a:off x="1450080" y="2795040"/>
            <a:ext cx="1267200" cy="1267200"/>
          </a:xfrm>
          <a:prstGeom prst="rect">
            <a:avLst/>
          </a:prstGeom>
          <a:ln>
            <a:noFill/>
          </a:ln>
        </p:spPr>
      </p:pic>
      <p:sp>
        <p:nvSpPr>
          <p:cNvPr id="232"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
        <p:nvSpPr>
          <p:cNvPr id="233" name="CustomShape 5"/>
          <p:cNvSpPr/>
          <p:nvPr/>
        </p:nvSpPr>
        <p:spPr>
          <a:xfrm>
            <a:off x="3857400" y="2597400"/>
            <a:ext cx="6883920" cy="28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Collecting data will give us a way of assessing what balance of pro and inflammatory cytokines leads to best outcomes.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rPr>
              <a:t>Age and other socio-markers are important too (e.g. the elderly scar less but heal slower).  Several correlations have been established already.  </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707040" y="451440"/>
            <a:ext cx="7040160" cy="61851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Arial"/>
                <a:ea typeface="DejaVu Sans"/>
              </a:rPr>
              <a:t>Anti-TGF-</a:t>
            </a:r>
            <a:r>
              <a:rPr b="0" lang="en-US" sz="3600" spc="-1" strike="noStrike">
                <a:solidFill>
                  <a:srgbClr val="000000"/>
                </a:solidFill>
                <a:latin typeface="Liberation Serif;Times New Roman"/>
                <a:ea typeface="Calibri"/>
              </a:rPr>
              <a:t>β</a:t>
            </a:r>
            <a:r>
              <a:rPr b="0" lang="en-US" sz="3600" spc="-1" strike="noStrike">
                <a:solidFill>
                  <a:srgbClr val="000000"/>
                </a:solidFill>
                <a:latin typeface="Arial"/>
                <a:ea typeface="DejaVu Sans"/>
              </a:rPr>
              <a:t> Hypothesis</a:t>
            </a:r>
            <a:endParaRPr b="0" lang="en-US" sz="3600" spc="-1" strike="noStrike">
              <a:latin typeface="Arial"/>
            </a:endParaRPr>
          </a:p>
          <a:p>
            <a:pPr>
              <a:lnSpc>
                <a:spcPct val="100000"/>
              </a:lnSpc>
            </a:pPr>
            <a:endParaRPr b="0" lang="en-US" sz="3600" spc="-1" strike="noStrike">
              <a:latin typeface="Arial"/>
            </a:endParaRPr>
          </a:p>
          <a:p>
            <a:pPr>
              <a:lnSpc>
                <a:spcPct val="100000"/>
              </a:lnSpc>
            </a:pPr>
            <a:r>
              <a:rPr b="0" lang="en-US" sz="1800" spc="-1" strike="noStrike">
                <a:solidFill>
                  <a:srgbClr val="000000"/>
                </a:solidFill>
                <a:latin typeface="Arial"/>
                <a:ea typeface="Calibri"/>
              </a:rPr>
              <a:t>We (and others) hypothesise that anti-TGF-</a:t>
            </a:r>
            <a:r>
              <a:rPr b="0" lang="en-US" sz="1800" spc="-1" strike="noStrike">
                <a:solidFill>
                  <a:srgbClr val="000000"/>
                </a:solidFill>
                <a:latin typeface="Liberation Serif;Times New Roman"/>
                <a:ea typeface="Calibri"/>
              </a:rPr>
              <a:t>β therapies later in the healing process may lead to less scarring but slower healing. </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600" spc="-1" strike="noStrike">
                <a:solidFill>
                  <a:srgbClr val="000000"/>
                </a:solidFill>
                <a:latin typeface="Liberation Serif;Times New Roman"/>
                <a:ea typeface="Calibri"/>
              </a:rPr>
              <a:t>Red deer antler (traditional Chinese medicine) ointment found to modulate TGF-β levels and improve cutaneous wound healing outcomes in full-thickness rat models (Gu et al., 2008)</a:t>
            </a:r>
            <a:endParaRPr b="0" lang="en-US" sz="1600" spc="-1" strike="noStrike">
              <a:latin typeface="Arial"/>
            </a:endParaRPr>
          </a:p>
          <a:p>
            <a:pPr>
              <a:lnSpc>
                <a:spcPct val="100000"/>
              </a:lnSpc>
            </a:pPr>
            <a:endParaRPr b="0" lang="en-US" sz="1600" spc="-1" strike="noStrike">
              <a:latin typeface="Arial"/>
            </a:endParaRPr>
          </a:p>
          <a:p>
            <a:pPr marL="216000" indent="-215280">
              <a:lnSpc>
                <a:spcPct val="100000"/>
              </a:lnSpc>
              <a:buClr>
                <a:srgbClr val="000000"/>
              </a:buClr>
              <a:buSzPct val="45000"/>
              <a:buFont typeface="Symbol"/>
              <a:buChar char=""/>
            </a:pPr>
            <a:r>
              <a:rPr b="0" lang="en-US" sz="1600" spc="-1" strike="noStrike">
                <a:solidFill>
                  <a:srgbClr val="000000"/>
                </a:solidFill>
                <a:latin typeface="Liberation Serif;Times New Roman"/>
                <a:ea typeface="Calibri"/>
              </a:rPr>
              <a:t>Scarring in adults associated with excessive action of TGF-β</a:t>
            </a:r>
            <a:endParaRPr b="0" lang="en-US" sz="1600" spc="-1" strike="noStrike">
              <a:latin typeface="Arial"/>
            </a:endParaRPr>
          </a:p>
          <a:p>
            <a:pPr>
              <a:lnSpc>
                <a:spcPct val="100000"/>
              </a:lnSpc>
            </a:pPr>
            <a:endParaRPr b="0" lang="en-US" sz="1600" spc="-1" strike="noStrike">
              <a:latin typeface="Arial"/>
            </a:endParaRPr>
          </a:p>
          <a:p>
            <a:pPr marL="216000" indent="-215280">
              <a:lnSpc>
                <a:spcPct val="100000"/>
              </a:lnSpc>
              <a:buClr>
                <a:srgbClr val="000000"/>
              </a:buClr>
              <a:buSzPct val="45000"/>
              <a:buFont typeface="Symbol"/>
              <a:buChar char=""/>
            </a:pPr>
            <a:r>
              <a:rPr b="0" lang="en-US" sz="1600" spc="-1" strike="noStrike">
                <a:solidFill>
                  <a:srgbClr val="000000"/>
                </a:solidFill>
                <a:latin typeface="Liberation Serif;Times New Roman"/>
                <a:ea typeface="DejaVu Sans"/>
              </a:rPr>
              <a:t>Scarless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b="0" lang="en-US" sz="1600" spc="-1" strike="noStrike">
                <a:solidFill>
                  <a:srgbClr val="000000"/>
                </a:solidFill>
                <a:latin typeface="Liberation Serif;Times New Roman"/>
                <a:ea typeface="Calibri"/>
              </a:rPr>
              <a:t>(Adzick and Lorenz, 1994)</a:t>
            </a:r>
            <a:r>
              <a:rPr b="0" lang="en-US" sz="1600" spc="-1" strike="noStrike">
                <a:solidFill>
                  <a:srgbClr val="000000"/>
                </a:solidFill>
                <a:latin typeface="Liberation Serif;Times New Roman"/>
                <a:ea typeface="DejaVu Sans"/>
              </a:rPr>
              <a:t> </a:t>
            </a:r>
            <a:endParaRPr b="0" lang="en-US" sz="1600" spc="-1" strike="noStrike">
              <a:latin typeface="Arial"/>
            </a:endParaRPr>
          </a:p>
          <a:p>
            <a:pPr>
              <a:lnSpc>
                <a:spcPct val="100000"/>
              </a:lnSpc>
            </a:pPr>
            <a:endParaRPr b="0" lang="en-US" sz="1600" spc="-1" strike="noStrike">
              <a:latin typeface="Arial"/>
            </a:endParaRPr>
          </a:p>
          <a:p>
            <a:pPr marL="216000" indent="-215280">
              <a:lnSpc>
                <a:spcPct val="100000"/>
              </a:lnSpc>
              <a:buClr>
                <a:srgbClr val="000000"/>
              </a:buClr>
              <a:buSzPct val="45000"/>
              <a:buFont typeface="Symbol"/>
              <a:buChar char=""/>
            </a:pPr>
            <a:r>
              <a:rPr b="0" lang="en-US" sz="1600" spc="-1" strike="noStrike">
                <a:solidFill>
                  <a:srgbClr val="000000"/>
                </a:solidFill>
                <a:latin typeface="Liberation Serif;Times New Roman"/>
                <a:ea typeface="Calibri"/>
              </a:rPr>
              <a:t>It appears that adult wounds may be optimised for speed of healing under adverse conditions, resulting in excessive inflammatory infiltrate and cytokine profile  (Adzick and Lorenz, 1994) </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pic>
        <p:nvPicPr>
          <p:cNvPr id="235" name="Picture 200" descr=""/>
          <p:cNvPicPr/>
          <p:nvPr/>
        </p:nvPicPr>
        <p:blipFill>
          <a:blip r:embed="rId1"/>
          <a:stretch/>
        </p:blipFill>
        <p:spPr>
          <a:xfrm>
            <a:off x="7863840" y="2011680"/>
            <a:ext cx="4262760" cy="3931200"/>
          </a:xfrm>
          <a:prstGeom prst="rect">
            <a:avLst/>
          </a:prstGeom>
          <a:ln>
            <a:noFill/>
          </a:ln>
        </p:spPr>
      </p:pic>
      <p:sp>
        <p:nvSpPr>
          <p:cNvPr id="236" name="CustomShape 2"/>
          <p:cNvSpPr/>
          <p:nvPr/>
        </p:nvSpPr>
        <p:spPr>
          <a:xfrm>
            <a:off x="7589520" y="493560"/>
            <a:ext cx="4388400" cy="854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AR PL SungtiL GB"/>
              </a:rPr>
              <a:t>Modulation of AP (through interaction with macrophages) may in fact work in this capacity</a:t>
            </a:r>
            <a:r>
              <a:rPr b="0" lang="en-US" sz="1800" spc="-1" strike="noStrike">
                <a:solidFill>
                  <a:srgbClr val="000000"/>
                </a:solidFill>
                <a:latin typeface="Liberation Serif;Times New Roman"/>
                <a:ea typeface="Calibri"/>
              </a:rPr>
              <a:t>. (“only” speculation until we validate model).</a:t>
            </a: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952560" y="287280"/>
            <a:ext cx="10058040" cy="1449000"/>
          </a:xfrm>
          <a:prstGeom prst="rect">
            <a:avLst/>
          </a:prstGeom>
          <a:noFill/>
          <a:ln>
            <a:noFill/>
          </a:ln>
        </p:spPr>
        <p:style>
          <a:lnRef idx="0"/>
          <a:fillRef idx="0"/>
          <a:effectRef idx="0"/>
          <a:fontRef idx="minor"/>
        </p:style>
      </p:sp>
      <p:sp>
        <p:nvSpPr>
          <p:cNvPr id="238"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39" name="CustomShape 3"/>
          <p:cNvSpPr/>
          <p:nvPr/>
        </p:nvSpPr>
        <p:spPr>
          <a:xfrm>
            <a:off x="1038240" y="287280"/>
            <a:ext cx="1005804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Blood Composition</a:t>
            </a:r>
            <a:endParaRPr b="0" lang="en-US" sz="4800" spc="-1" strike="noStrike">
              <a:latin typeface="Arial"/>
            </a:endParaRPr>
          </a:p>
        </p:txBody>
      </p:sp>
      <p:sp>
        <p:nvSpPr>
          <p:cNvPr id="240" name="CustomShape 4"/>
          <p:cNvSpPr/>
          <p:nvPr/>
        </p:nvSpPr>
        <p:spPr>
          <a:xfrm>
            <a:off x="3195000" y="2360520"/>
            <a:ext cx="2884680" cy="4205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Pro-inflammatory Cytokines: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IL-8</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IL-6</a:t>
            </a:r>
            <a:r>
              <a:rPr b="0" lang="en-US" sz="1800" spc="-1" strike="noStrike">
                <a:solidFill>
                  <a:srgbClr val="000000"/>
                </a:solidFill>
                <a:latin typeface="Calibri"/>
              </a:rPr>
              <a:t>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IL-1β</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TNF-α</a:t>
            </a:r>
            <a:r>
              <a:rPr b="0" lang="en-US" sz="1800" spc="-1" strike="noStrike">
                <a:solidFill>
                  <a:srgbClr val="000000"/>
                </a:solidFill>
                <a:latin typeface="Calibri"/>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Anti-inflammatory Cytokines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Interleukin 10 (IL-10)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IL-6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41" name="Picture 5" descr=""/>
          <p:cNvPicPr/>
          <p:nvPr/>
        </p:nvPicPr>
        <p:blipFill>
          <a:blip r:embed="rId1"/>
          <a:stretch/>
        </p:blipFill>
        <p:spPr>
          <a:xfrm>
            <a:off x="1354680" y="3010320"/>
            <a:ext cx="1225800" cy="1225800"/>
          </a:xfrm>
          <a:prstGeom prst="rect">
            <a:avLst/>
          </a:prstGeom>
          <a:ln>
            <a:noFill/>
          </a:ln>
        </p:spPr>
      </p:pic>
      <p:sp>
        <p:nvSpPr>
          <p:cNvPr id="242"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43" name="CustomShape 6"/>
          <p:cNvSpPr/>
          <p:nvPr/>
        </p:nvSpPr>
        <p:spPr>
          <a:xfrm>
            <a:off x="7066440" y="2360520"/>
            <a:ext cx="2768040" cy="228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Other:</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C-reactive protein (CRP)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Leptin</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Neutrophils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Macrophages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822960" y="365760"/>
            <a:ext cx="10972080" cy="1369440"/>
          </a:xfrm>
          <a:prstGeom prst="rect">
            <a:avLst/>
          </a:prstGeom>
          <a:noFill/>
          <a:ln>
            <a:noFill/>
          </a:ln>
        </p:spPr>
        <p:style>
          <a:lnRef idx="0"/>
          <a:fillRef idx="0"/>
          <a:effectRef idx="0"/>
          <a:fontRef idx="minor"/>
        </p:style>
        <p:txBody>
          <a:bodyPr lIns="90000" rIns="90000" tIns="45000" bIns="45000"/>
          <a:p>
            <a:pPr>
              <a:lnSpc>
                <a:spcPct val="100000"/>
              </a:lnSpc>
            </a:pPr>
            <a:r>
              <a:rPr b="1" lang="en-US" sz="4800" spc="-49" strike="noStrike">
                <a:solidFill>
                  <a:srgbClr val="404040"/>
                </a:solidFill>
                <a:latin typeface="Calibri Light"/>
              </a:rPr>
              <a:t>  </a:t>
            </a:r>
            <a:r>
              <a:rPr b="1" lang="en-US" sz="4800" spc="-49" strike="noStrike">
                <a:solidFill>
                  <a:srgbClr val="404040"/>
                </a:solidFill>
                <a:latin typeface="Calibri Light"/>
              </a:rPr>
              <a:t>Plan for the Next 2 Weeks</a:t>
            </a:r>
            <a:endParaRPr b="0" lang="en-US" sz="4800" spc="-1" strike="noStrike">
              <a:latin typeface="Arial"/>
            </a:endParaRPr>
          </a:p>
          <a:p>
            <a:pPr>
              <a:lnSpc>
                <a:spcPct val="100000"/>
              </a:lnSpc>
            </a:pPr>
            <a:endParaRPr b="0" lang="en-US" sz="4800" spc="-1" strike="noStrike">
              <a:latin typeface="Arial"/>
            </a:endParaRPr>
          </a:p>
          <a:p>
            <a:pPr>
              <a:lnSpc>
                <a:spcPct val="100000"/>
              </a:lnSpc>
            </a:pPr>
            <a:endParaRPr b="0" lang="en-US" sz="48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rPr>
              <a:t>Conceptualize the inflammation-immune 2D ABM (i.e. Cell populations, cytokines …) in general terms: How do the cytokines interact?  What level of abstraction necessary?  Which modeling framework? (Most likely Mesa/python3)</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rPr>
              <a:t>Find all available data on blood, wound and immune composition and their interactions.</a:t>
            </a:r>
            <a:endParaRPr b="0" lang="en-US" sz="2400" spc="-1" strike="noStrike">
              <a:latin typeface="Arial"/>
            </a:endParaRPr>
          </a:p>
        </p:txBody>
      </p:sp>
      <p:sp>
        <p:nvSpPr>
          <p:cNvPr id="245" name="Line 2"/>
          <p:cNvSpPr/>
          <p:nvPr/>
        </p:nvSpPr>
        <p:spPr>
          <a:xfrm>
            <a:off x="1133280" y="1128600"/>
            <a:ext cx="6198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005840" y="365760"/>
            <a:ext cx="10789200" cy="39290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rPr>
              <a:t>Questions for Ruud</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rPr>
              <a:t>How much resolution (of the HIIS) is lost by grouping pro and anti inflammatory cytokines of the immune system?</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rPr>
              <a:t>To what extent would anti-inflammatory action undermine the signaling function of inflammatory cytokines? </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rPr>
              <a:t>Most probable link between the HIIS and the different stages?</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005840" y="457200"/>
            <a:ext cx="11185560" cy="2137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rPr>
              <a:t>Questions for Paul</a:t>
            </a:r>
            <a:endParaRPr b="0" lang="en-US" sz="1800" spc="-1" strike="noStrike">
              <a:latin typeface="Arial"/>
            </a:endParaRPr>
          </a:p>
          <a:p>
            <a:pPr>
              <a:lnSpc>
                <a:spcPct val="100000"/>
              </a:lnSpc>
            </a:pP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To what extent does slowing the rate of healing increase the risk of infection and other complications? (how often are later stage complications genuinely problematic? Is it dangerous to try to minimise scarring?</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What challenge is posed by skin grafting and what makes the grafting more successful (e.g. Does it the underlying fibrin/collagen make-up affect surgery)?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Which stage of wound healing process poses the greatest challenge for minimising damage/ maximising health outcomes?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Do you want us to look at grafted or non-grafted skin healing?</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 </a:t>
            </a:r>
            <a:r>
              <a:rPr b="0" lang="en-US" sz="1800" spc="-1" strike="noStrike">
                <a:solidFill>
                  <a:srgbClr val="000000"/>
                </a:solidFill>
                <a:latin typeface="Calibri"/>
              </a:rPr>
              <a:t>current state of the art?  What methods are used in different stages?</a:t>
            </a:r>
            <a:endParaRPr b="0" lang="en-US" sz="1800" spc="-1" strike="noStrike">
              <a:latin typeface="Arial"/>
            </a:endParaRPr>
          </a:p>
          <a:p>
            <a:pPr>
              <a:lnSpc>
                <a:spcPct val="100000"/>
              </a:lnSpc>
            </a:pP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82760" y="0"/>
            <a:ext cx="10058040" cy="1450440"/>
          </a:xfrm>
          <a:prstGeom prst="rect">
            <a:avLst/>
          </a:prstGeom>
          <a:noFill/>
          <a:ln>
            <a:noFill/>
          </a:ln>
        </p:spPr>
        <p:txBody>
          <a:bodyPr anchor="b">
            <a:normAutofit/>
          </a:bodyPr>
          <a:p>
            <a:pPr>
              <a:lnSpc>
                <a:spcPct val="85000"/>
              </a:lnSpc>
            </a:pPr>
            <a:r>
              <a:rPr b="1" lang="en-US" sz="4800" spc="-49" strike="noStrike">
                <a:solidFill>
                  <a:srgbClr val="404040"/>
                </a:solidFill>
                <a:latin typeface="Calibri Light"/>
              </a:rPr>
              <a:t>Stages of healing</a:t>
            </a:r>
            <a:endParaRPr b="0" lang="en-US" sz="4800" spc="-1" strike="noStrike">
              <a:solidFill>
                <a:srgbClr val="000000"/>
              </a:solidFill>
              <a:latin typeface="Calibri"/>
            </a:endParaRPr>
          </a:p>
        </p:txBody>
      </p:sp>
      <p:sp>
        <p:nvSpPr>
          <p:cNvPr id="105" name="CustomShape 2"/>
          <p:cNvSpPr/>
          <p:nvPr/>
        </p:nvSpPr>
        <p:spPr>
          <a:xfrm>
            <a:off x="5943600" y="3276720"/>
            <a:ext cx="304560" cy="304560"/>
          </a:xfrm>
          <a:prstGeom prst="rect">
            <a:avLst/>
          </a:prstGeom>
          <a:noFill/>
          <a:ln>
            <a:noFill/>
          </a:ln>
        </p:spPr>
        <p:style>
          <a:lnRef idx="0"/>
          <a:fillRef idx="0"/>
          <a:effectRef idx="0"/>
          <a:fontRef idx="minor"/>
        </p:style>
      </p:sp>
      <p:sp>
        <p:nvSpPr>
          <p:cNvPr id="106" name="CustomShape 3"/>
          <p:cNvSpPr/>
          <p:nvPr/>
        </p:nvSpPr>
        <p:spPr>
          <a:xfrm>
            <a:off x="212760" y="1536120"/>
            <a:ext cx="5730480" cy="4113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ea typeface="DejaVu Sans"/>
              </a:rPr>
              <a:t>Commonly divided into four overlapping stages.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ea typeface="DejaVu Sans"/>
              </a:rPr>
              <a:t>When a patient comes in, they are likely to have gone through the first stage (Hemostasis) of response.</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ea typeface="DejaVu Sans"/>
              </a:rPr>
              <a:t>Controlling the inflammatory response is fundamental to the healing process: </a:t>
            </a:r>
            <a:endParaRPr b="0" lang="en-US" sz="2400" spc="-1" strike="noStrike">
              <a:latin typeface="Arial"/>
            </a:endParaRPr>
          </a:p>
        </p:txBody>
      </p:sp>
      <p:pic>
        <p:nvPicPr>
          <p:cNvPr id="107" name="Picture 12" descr=""/>
          <p:cNvPicPr/>
          <p:nvPr/>
        </p:nvPicPr>
        <p:blipFill>
          <a:blip r:embed="rId1"/>
          <a:srcRect l="8488" t="0" r="0" b="0"/>
          <a:stretch/>
        </p:blipFill>
        <p:spPr>
          <a:xfrm>
            <a:off x="5943600" y="0"/>
            <a:ext cx="6162480" cy="5037120"/>
          </a:xfrm>
          <a:prstGeom prst="rect">
            <a:avLst/>
          </a:prstGeom>
          <a:ln>
            <a:noFill/>
          </a:ln>
        </p:spPr>
      </p:pic>
      <p:sp>
        <p:nvSpPr>
          <p:cNvPr id="108"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9" name="CustomShape 5"/>
          <p:cNvSpPr/>
          <p:nvPr/>
        </p:nvSpPr>
        <p:spPr>
          <a:xfrm>
            <a:off x="510120" y="5588280"/>
            <a:ext cx="11593080" cy="821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Fight infection, clear debris and induce the proliferation phase         &lt;-&gt;             </a:t>
            </a:r>
            <a:r>
              <a:rPr b="0" lang="en-US" sz="2400" spc="-1" strike="noStrike">
                <a:solidFill>
                  <a:srgbClr val="ff0000"/>
                </a:solidFill>
                <a:latin typeface="Calibri"/>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457200" y="731520"/>
            <a:ext cx="11063520" cy="3748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rPr>
              <a:t>Questions for Both</a:t>
            </a:r>
            <a:endParaRPr b="0" lang="en-US" sz="1800" spc="-1" strike="noStrike">
              <a:latin typeface="Arial"/>
            </a:endParaRPr>
          </a:p>
          <a:p>
            <a:pPr>
              <a:lnSpc>
                <a:spcPct val="100000"/>
              </a:lnSpc>
            </a:pPr>
            <a:r>
              <a:rPr b="0" lang="en-US" sz="1800" spc="-1" strike="noStrike">
                <a:solidFill>
                  <a:srgbClr val="000000"/>
                </a:solidFill>
                <a:latin typeface="Arial"/>
              </a:rPr>
              <a:t>“</a:t>
            </a:r>
            <a:r>
              <a:rPr b="0" lang="en-US" sz="1800" spc="-1" strike="noStrike">
                <a:solidFill>
                  <a:srgbClr val="000000"/>
                </a:solidFill>
                <a:latin typeface="Arial"/>
              </a:rPr>
              <a:t>AP plays a key role in the maintenance and restoration of physiological barriers” …</a:t>
            </a:r>
            <a:endParaRPr b="0" lang="en-US" sz="1800" spc="-1" strike="noStrike">
              <a:latin typeface="Arial"/>
            </a:endParaRPr>
          </a:p>
          <a:p>
            <a:pPr>
              <a:lnSpc>
                <a:spcPct val="100000"/>
              </a:lnSpc>
            </a:pPr>
            <a:r>
              <a:rPr b="0" lang="en-US" sz="1800" spc="-1" strike="noStrike">
                <a:solidFill>
                  <a:srgbClr val="000000"/>
                </a:solidFill>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922320" y="-18288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Variable burn wounds</a:t>
            </a:r>
            <a:endParaRPr b="0" lang="en-US" sz="4800" spc="-1" strike="noStrike">
              <a:solidFill>
                <a:srgbClr val="000000"/>
              </a:solidFill>
              <a:latin typeface="Calibri"/>
            </a:endParaRPr>
          </a:p>
        </p:txBody>
      </p:sp>
      <p:sp>
        <p:nvSpPr>
          <p:cNvPr id="111" name="Line 2"/>
          <p:cNvSpPr/>
          <p:nvPr/>
        </p:nvSpPr>
        <p:spPr>
          <a:xfrm>
            <a:off x="922320" y="1266480"/>
            <a:ext cx="5173560" cy="360"/>
          </a:xfrm>
          <a:prstGeom prst="line">
            <a:avLst/>
          </a:prstGeom>
          <a:ln>
            <a:round/>
          </a:ln>
        </p:spPr>
        <p:style>
          <a:lnRef idx="3">
            <a:schemeClr val="accent2"/>
          </a:lnRef>
          <a:fillRef idx="0">
            <a:schemeClr val="accent2"/>
          </a:fillRef>
          <a:effectRef idx="2">
            <a:schemeClr val="accent2"/>
          </a:effectRef>
          <a:fontRef idx="minor"/>
        </p:style>
      </p:sp>
      <p:pic>
        <p:nvPicPr>
          <p:cNvPr id="112" name="Picture 5" descr=""/>
          <p:cNvPicPr/>
          <p:nvPr/>
        </p:nvPicPr>
        <p:blipFill>
          <a:blip r:embed="rId1"/>
          <a:stretch/>
        </p:blipFill>
        <p:spPr>
          <a:xfrm>
            <a:off x="155160" y="1469160"/>
            <a:ext cx="10772280" cy="4496760"/>
          </a:xfrm>
          <a:prstGeom prst="rect">
            <a:avLst/>
          </a:prstGeom>
          <a:ln>
            <a:noFill/>
          </a:ln>
        </p:spPr>
      </p:pic>
      <p:sp>
        <p:nvSpPr>
          <p:cNvPr id="113" name="CustomShape 3"/>
          <p:cNvSpPr/>
          <p:nvPr/>
        </p:nvSpPr>
        <p:spPr>
          <a:xfrm>
            <a:off x="125280" y="4357800"/>
            <a:ext cx="10772280" cy="644040"/>
          </a:xfrm>
          <a:prstGeom prst="rect">
            <a:avLst/>
          </a:prstGeom>
          <a:noFill/>
          <a:ln w="9360">
            <a:solidFill>
              <a:schemeClr val="accent2"/>
            </a:solidFill>
            <a:round/>
          </a:ln>
        </p:spPr>
        <p:style>
          <a:lnRef idx="0"/>
          <a:fillRef idx="0"/>
          <a:effectRef idx="0"/>
          <a:fontRef idx="minor"/>
        </p:style>
      </p:sp>
      <p:sp>
        <p:nvSpPr>
          <p:cNvPr id="114" name="CustomShape 4"/>
          <p:cNvSpPr/>
          <p:nvPr/>
        </p:nvSpPr>
        <p:spPr>
          <a:xfrm>
            <a:off x="155160" y="5034600"/>
            <a:ext cx="10772280" cy="69120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15" name="CustomShape 5"/>
          <p:cNvSpPr/>
          <p:nvPr/>
        </p:nvSpPr>
        <p:spPr>
          <a:xfrm>
            <a:off x="10897920" y="4402080"/>
            <a:ext cx="129384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alibri"/>
              </a:rPr>
              <a:t>Non-grafted</a:t>
            </a:r>
            <a:r>
              <a:rPr b="0" lang="en-US" sz="1800" spc="-1" strike="noStrike">
                <a:solidFill>
                  <a:srgbClr val="000000"/>
                </a:solidFill>
                <a:latin typeface="Calibri"/>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70c0"/>
                </a:solidFill>
                <a:latin typeface="Calibri"/>
              </a:rPr>
              <a:t>Grafted</a:t>
            </a:r>
            <a:endParaRPr b="0" lang="en-U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534680" y="3997440"/>
            <a:ext cx="9851400" cy="23209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9b2d1f"/>
              </a:buClr>
              <a:buFont typeface="Arial"/>
              <a:buChar char="•"/>
            </a:pPr>
            <a:r>
              <a:rPr b="0" lang="en-US" sz="2400" spc="-1" strike="noStrike">
                <a:solidFill>
                  <a:srgbClr val="000000"/>
                </a:solidFill>
                <a:latin typeface="Calibri"/>
              </a:rPr>
              <a:t>Main difference with cuteanous wounds is the the loss of the skin appendages and re-epithelialization, which can only occur from the edges of the wound</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ea typeface="Calibri"/>
              </a:rPr>
              <a:t>Hair follicles and sweat glands are completely destroyed and therefore can’t serve as sources of epithelial regrowth </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ea typeface="Calibri"/>
              </a:rPr>
              <a:t>Results in scarring</a:t>
            </a:r>
            <a:endParaRPr b="0" lang="en-US" sz="2400" spc="-1" strike="noStrike">
              <a:latin typeface="Arial"/>
            </a:endParaRPr>
          </a:p>
        </p:txBody>
      </p:sp>
      <p:pic>
        <p:nvPicPr>
          <p:cNvPr id="117" name="Picture 6" descr=""/>
          <p:cNvPicPr/>
          <p:nvPr/>
        </p:nvPicPr>
        <p:blipFill>
          <a:blip r:embed="rId1"/>
          <a:srcRect l="0" t="0" r="0" b="16227"/>
          <a:stretch/>
        </p:blipFill>
        <p:spPr>
          <a:xfrm>
            <a:off x="1449360" y="0"/>
            <a:ext cx="9534240" cy="39970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4761720" y="533520"/>
            <a:ext cx="7228440" cy="6307200"/>
          </a:xfrm>
          <a:prstGeom prst="rect">
            <a:avLst/>
          </a:prstGeom>
          <a:noFill/>
          <a:ln>
            <a:noFill/>
          </a:ln>
        </p:spPr>
        <p:style>
          <a:lnRef idx="0"/>
          <a:fillRef idx="0"/>
          <a:effectRef idx="0"/>
          <a:fontRef idx="minor"/>
        </p:style>
        <p:txBody>
          <a:bodyPr lIns="90000" rIns="90000" tIns="45000" bIns="45000"/>
          <a:p>
            <a:pPr>
              <a:lnSpc>
                <a:spcPct val="100000"/>
              </a:lnSpc>
            </a:pPr>
            <a:r>
              <a:rPr b="1" lang="en-US" sz="4000" spc="-49" strike="noStrike">
                <a:solidFill>
                  <a:srgbClr val="404040"/>
                </a:solidFill>
                <a:latin typeface="Calibri Light"/>
              </a:rPr>
              <a:t>Effect of Immune system alterations</a:t>
            </a:r>
            <a:endParaRPr b="0" lang="en-US" sz="4000" spc="-1" strike="noStrike">
              <a:latin typeface="Arial"/>
            </a:endParaRPr>
          </a:p>
          <a:p>
            <a:pPr>
              <a:lnSpc>
                <a:spcPct val="100000"/>
              </a:lnSpc>
            </a:pPr>
            <a:endParaRPr b="0" lang="en-US" sz="4000" spc="-1" strike="noStrike">
              <a:latin typeface="Arial"/>
            </a:endParaRPr>
          </a:p>
          <a:p>
            <a:pPr>
              <a:lnSpc>
                <a:spcPct val="100000"/>
              </a:lnSpc>
            </a:pPr>
            <a:r>
              <a:rPr b="0" lang="en-US" sz="2400" spc="-1" strike="noStrike">
                <a:solidFill>
                  <a:srgbClr val="000000"/>
                </a:solidFill>
                <a:latin typeface="Calibri"/>
              </a:rPr>
              <a:t>Application of a synthetic TGF-β antagonist accelerates re-epithelialization in pig burn wounds</a:t>
            </a:r>
            <a:endParaRPr b="0" lang="en-US" sz="2400" spc="-1" strike="noStrike">
              <a:latin typeface="Arial"/>
            </a:endParaRPr>
          </a:p>
          <a:p>
            <a:pPr>
              <a:lnSpc>
                <a:spcPct val="100000"/>
              </a:lnSpc>
            </a:pPr>
            <a:r>
              <a:rPr b="0" lang="en-US" sz="2400" spc="-1" strike="noStrike">
                <a:solidFill>
                  <a:srgbClr val="000000"/>
                </a:solidFill>
                <a:latin typeface="Calibri"/>
              </a:rPr>
              <a:t>(100% antagonist-treated wounds vs. </a:t>
            </a:r>
            <a:endParaRPr b="0" lang="en-US" sz="2400" spc="-1" strike="noStrike">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70% re-epithelialization in control wounds)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alibri"/>
              </a:rPr>
              <a:t>Reduces wound contraction and scarring in standard pig skin burn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alibri"/>
              </a:rPr>
              <a:t>Clinical trials are </a:t>
            </a:r>
            <a:r>
              <a:rPr b="1" lang="en-US" sz="2400" spc="-1" strike="noStrike">
                <a:solidFill>
                  <a:srgbClr val="000000"/>
                </a:solidFill>
                <a:latin typeface="Calibri"/>
              </a:rPr>
              <a:t>expensive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alibri"/>
              </a:rPr>
              <a:t>Computational modelling can serve as cheap alternative</a:t>
            </a:r>
            <a:endParaRPr b="0" lang="en-US" sz="2400" spc="-1" strike="noStrike">
              <a:latin typeface="Arial"/>
            </a:endParaRPr>
          </a:p>
        </p:txBody>
      </p:sp>
      <p:pic>
        <p:nvPicPr>
          <p:cNvPr id="119" name="Picture 3" descr=""/>
          <p:cNvPicPr/>
          <p:nvPr/>
        </p:nvPicPr>
        <p:blipFill>
          <a:blip r:embed="rId1"/>
          <a:stretch/>
        </p:blipFill>
        <p:spPr>
          <a:xfrm>
            <a:off x="935640" y="533520"/>
            <a:ext cx="3419280" cy="5790960"/>
          </a:xfrm>
          <a:prstGeom prst="rect">
            <a:avLst/>
          </a:prstGeom>
          <a:ln>
            <a:noFill/>
          </a:ln>
        </p:spPr>
      </p:pic>
      <p:sp>
        <p:nvSpPr>
          <p:cNvPr id="120" name="Line 2"/>
          <p:cNvSpPr/>
          <p:nvPr/>
        </p:nvSpPr>
        <p:spPr>
          <a:xfrm>
            <a:off x="4899600" y="1214640"/>
            <a:ext cx="6953040" cy="360"/>
          </a:xfrm>
          <a:prstGeom prst="line">
            <a:avLst/>
          </a:prstGeom>
          <a:ln>
            <a:round/>
          </a:ln>
        </p:spPr>
        <p:style>
          <a:lnRef idx="3">
            <a:schemeClr val="accent2"/>
          </a:lnRef>
          <a:fillRef idx="0">
            <a:schemeClr val="accent2"/>
          </a:fillRef>
          <a:effectRef idx="2">
            <a:schemeClr val="accent2"/>
          </a:effectRef>
          <a:fontRef idx="minor"/>
        </p:style>
      </p:sp>
      <p:sp>
        <p:nvSpPr>
          <p:cNvPr id="121" name="CustomShape 3"/>
          <p:cNvSpPr/>
          <p:nvPr/>
        </p:nvSpPr>
        <p:spPr>
          <a:xfrm>
            <a:off x="9035280" y="5279400"/>
            <a:ext cx="360" cy="402480"/>
          </a:xfrm>
          <a:custGeom>
            <a:avLst/>
            <a:gdLst/>
            <a:ahLst/>
            <a:rect l="l" t="t" r="r" b="b"/>
            <a:pathLst>
              <a:path w="21600" h="21600">
                <a:moveTo>
                  <a:pt x="0" y="0"/>
                </a:moveTo>
                <a:lnTo>
                  <a:pt x="21600" y="21600"/>
                </a:lnTo>
              </a:path>
            </a:pathLst>
          </a:custGeom>
          <a:noFill/>
          <a:ln w="28440">
            <a:round/>
            <a:tailEnd len="med" type="triangle" w="med"/>
          </a:ln>
        </p:spPr>
        <p:style>
          <a:lnRef idx="1">
            <a:schemeClr val="accent1"/>
          </a:lnRef>
          <a:fillRef idx="0">
            <a:schemeClr val="accent1"/>
          </a:fillRef>
          <a:effectRef idx="0">
            <a:schemeClr val="accent1"/>
          </a:effectRef>
          <a:fontRef idx="minor"/>
        </p:style>
      </p:sp>
      <p:sp>
        <p:nvSpPr>
          <p:cNvPr id="122" name="Line 4"/>
          <p:cNvSpPr/>
          <p:nvPr/>
        </p:nvSpPr>
        <p:spPr>
          <a:xfrm>
            <a:off x="8458200" y="5279400"/>
            <a:ext cx="587520" cy="360"/>
          </a:xfrm>
          <a:prstGeom prst="line">
            <a:avLst/>
          </a:prstGeom>
          <a:ln w="28440">
            <a:round/>
          </a:ln>
        </p:spPr>
        <p:style>
          <a:lnRef idx="1">
            <a:schemeClr val="accent1"/>
          </a:lnRef>
          <a:fillRef idx="0">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604440" y="2882880"/>
            <a:ext cx="11266920" cy="3441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000000"/>
                </a:solidFill>
                <a:latin typeface="Calibri"/>
              </a:rPr>
              <a:t>Create a validated computational model of one or more stages of burn wound healing, that is linked to the HIIS model (co-evolution governed by exposure to blood supply). </a:t>
            </a:r>
            <a:endParaRPr b="0" lang="en-US" sz="4400" spc="-1" strike="noStrike">
              <a:latin typeface="Arial"/>
            </a:endParaRPr>
          </a:p>
          <a:p>
            <a:pPr algn="ctr">
              <a:lnSpc>
                <a:spcPct val="100000"/>
              </a:lnSpc>
            </a:pPr>
            <a:endParaRPr b="0" lang="en-US" sz="4400" spc="-1" strike="noStrike">
              <a:latin typeface="Arial"/>
            </a:endParaRPr>
          </a:p>
        </p:txBody>
      </p:sp>
      <p:pic>
        <p:nvPicPr>
          <p:cNvPr id="124" name="Picture 6" descr=""/>
          <p:cNvPicPr/>
          <p:nvPr/>
        </p:nvPicPr>
        <p:blipFill>
          <a:blip r:embed="rId1"/>
          <a:stretch/>
        </p:blipFill>
        <p:spPr>
          <a:xfrm>
            <a:off x="5171760" y="439920"/>
            <a:ext cx="1848600" cy="1848600"/>
          </a:xfrm>
          <a:prstGeom prst="rect">
            <a:avLst/>
          </a:prstGeom>
          <a:ln>
            <a:noFill/>
          </a:ln>
        </p:spPr>
      </p:pic>
      <p:sp>
        <p:nvSpPr>
          <p:cNvPr id="125" name="Line 2"/>
          <p:cNvSpPr/>
          <p:nvPr/>
        </p:nvSpPr>
        <p:spPr>
          <a:xfrm>
            <a:off x="5171400" y="2506320"/>
            <a:ext cx="16473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6" name="TextShape 1"/>
          <p:cNvSpPr txBox="1"/>
          <p:nvPr/>
        </p:nvSpPr>
        <p:spPr>
          <a:xfrm>
            <a:off x="1055520" y="540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Previously built models</a:t>
            </a:r>
            <a:endParaRPr b="0" lang="en-US" sz="4800" spc="-1" strike="noStrike">
              <a:solidFill>
                <a:srgbClr val="000000"/>
              </a:solidFill>
              <a:latin typeface="Calibri"/>
            </a:endParaRPr>
          </a:p>
        </p:txBody>
      </p:sp>
      <p:sp>
        <p:nvSpPr>
          <p:cNvPr id="127" name="TextShape 2"/>
          <p:cNvSpPr txBox="1"/>
          <p:nvPr/>
        </p:nvSpPr>
        <p:spPr>
          <a:xfrm>
            <a:off x="1809360" y="4243680"/>
            <a:ext cx="9303840" cy="2561760"/>
          </a:xfrm>
          <a:prstGeom prst="rect">
            <a:avLst/>
          </a:prstGeom>
          <a:noFill/>
          <a:ln>
            <a:noFill/>
          </a:ln>
        </p:spPr>
        <p:txBody>
          <a:bodyPr lIns="0" rIns="0">
            <a:normAutofit/>
          </a:bodyPr>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p:txBody>
      </p:sp>
      <p:pic>
        <p:nvPicPr>
          <p:cNvPr id="128" name="Picture 5" descr=""/>
          <p:cNvPicPr/>
          <p:nvPr/>
        </p:nvPicPr>
        <p:blipFill>
          <a:blip r:embed="rId1"/>
          <a:stretch/>
        </p:blipFill>
        <p:spPr>
          <a:xfrm>
            <a:off x="10575360" y="4321440"/>
            <a:ext cx="1076760" cy="1076760"/>
          </a:xfrm>
          <a:prstGeom prst="rect">
            <a:avLst/>
          </a:prstGeom>
          <a:ln>
            <a:noFill/>
          </a:ln>
        </p:spPr>
      </p:pic>
      <p:sp>
        <p:nvSpPr>
          <p:cNvPr id="129" name="CustomShape 3"/>
          <p:cNvSpPr/>
          <p:nvPr/>
        </p:nvSpPr>
        <p:spPr>
          <a:xfrm>
            <a:off x="2264760" y="2218320"/>
            <a:ext cx="518112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rPr>
              <a:t>Dynamic computational frameworks simulating </a:t>
            </a:r>
            <a:endParaRPr b="0" lang="en-US" sz="2000" spc="-1" strike="noStrike">
              <a:latin typeface="Arial"/>
            </a:endParaRPr>
          </a:p>
          <a:p>
            <a:pPr>
              <a:lnSpc>
                <a:spcPct val="100000"/>
              </a:lnSpc>
            </a:pPr>
            <a:r>
              <a:rPr b="1" lang="en-US" sz="2000" spc="-1" strike="noStrike">
                <a:solidFill>
                  <a:srgbClr val="000000"/>
                </a:solidFill>
                <a:latin typeface="Calibri"/>
              </a:rPr>
              <a:t>separate </a:t>
            </a:r>
            <a:r>
              <a:rPr b="0" lang="en-US" sz="2000" spc="-1" strike="noStrike">
                <a:solidFill>
                  <a:srgbClr val="000000"/>
                </a:solidFill>
                <a:latin typeface="Calibri"/>
              </a:rPr>
              <a:t>burn/cutaneous wound healing </a:t>
            </a:r>
            <a:r>
              <a:rPr b="1" lang="en-US" sz="2000" spc="-1" strike="noStrike">
                <a:solidFill>
                  <a:srgbClr val="000000"/>
                </a:solidFill>
                <a:latin typeface="Calibri"/>
              </a:rPr>
              <a:t>stages:</a:t>
            </a:r>
            <a:endParaRPr b="0" lang="en-US" sz="2000" spc="-1" strike="noStrike">
              <a:latin typeface="Arial"/>
            </a:endParaRPr>
          </a:p>
        </p:txBody>
      </p:sp>
      <p:pic>
        <p:nvPicPr>
          <p:cNvPr id="130" name="Picture 10" descr=""/>
          <p:cNvPicPr/>
          <p:nvPr/>
        </p:nvPicPr>
        <p:blipFill>
          <a:blip r:embed="rId2"/>
          <a:stretch/>
        </p:blipFill>
        <p:spPr>
          <a:xfrm>
            <a:off x="619560" y="1967040"/>
            <a:ext cx="1294560" cy="1294560"/>
          </a:xfrm>
          <a:prstGeom prst="rect">
            <a:avLst/>
          </a:prstGeom>
          <a:ln>
            <a:noFill/>
          </a:ln>
        </p:spPr>
      </p:pic>
      <p:sp>
        <p:nvSpPr>
          <p:cNvPr id="131" name="CustomShape 4"/>
          <p:cNvSpPr/>
          <p:nvPr/>
        </p:nvSpPr>
        <p:spPr>
          <a:xfrm>
            <a:off x="4287240" y="4517280"/>
            <a:ext cx="682632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Dynamic computational Alkaline Phosphatase (AP) related </a:t>
            </a:r>
            <a:r>
              <a:rPr b="1" lang="en-US" sz="2000" spc="-1" strike="noStrike">
                <a:solidFill>
                  <a:srgbClr val="000000"/>
                </a:solidFill>
                <a:latin typeface="Calibri"/>
              </a:rPr>
              <a:t>innate immune system </a:t>
            </a:r>
            <a:r>
              <a:rPr b="0" lang="en-US" sz="2000" spc="-1" strike="noStrike">
                <a:solidFill>
                  <a:srgbClr val="000000"/>
                </a:solidFill>
                <a:latin typeface="Calibri"/>
              </a:rPr>
              <a:t>model.  </a:t>
            </a:r>
            <a:endParaRPr b="0" lang="en-US" sz="2000" spc="-1" strike="noStrike">
              <a:latin typeface="Arial"/>
            </a:endParaRPr>
          </a:p>
          <a:p>
            <a:pPr>
              <a:lnSpc>
                <a:spcPct val="100000"/>
              </a:lnSpc>
            </a:pPr>
            <a:endParaRPr b="0" lang="en-US" sz="2000" spc="-1" strike="noStrike">
              <a:latin typeface="Arial"/>
            </a:endParaRPr>
          </a:p>
        </p:txBody>
      </p:sp>
      <p:sp>
        <p:nvSpPr>
          <p:cNvPr id="132" name="Line 5"/>
          <p:cNvSpPr/>
          <p:nvPr/>
        </p:nvSpPr>
        <p:spPr>
          <a:xfrm>
            <a:off x="1055160" y="1454400"/>
            <a:ext cx="5585400" cy="360"/>
          </a:xfrm>
          <a:prstGeom prst="line">
            <a:avLst/>
          </a:prstGeom>
          <a:ln>
            <a:round/>
          </a:ln>
        </p:spPr>
        <p:style>
          <a:lnRef idx="3">
            <a:schemeClr val="accent2"/>
          </a:lnRef>
          <a:fillRef idx="0">
            <a:schemeClr val="accent2"/>
          </a:fillRef>
          <a:effectRef idx="2">
            <a:schemeClr val="accent2"/>
          </a:effectRef>
          <a:fontRef idx="minor"/>
        </p:style>
      </p:sp>
      <p:sp>
        <p:nvSpPr>
          <p:cNvPr id="133" name="Line 6"/>
          <p:cNvSpPr/>
          <p:nvPr/>
        </p:nvSpPr>
        <p:spPr>
          <a:xfrm>
            <a:off x="675360" y="3429000"/>
            <a:ext cx="1182960" cy="360"/>
          </a:xfrm>
          <a:prstGeom prst="line">
            <a:avLst/>
          </a:prstGeom>
          <a:ln>
            <a:round/>
          </a:ln>
        </p:spPr>
        <p:style>
          <a:lnRef idx="3">
            <a:schemeClr val="accent2"/>
          </a:lnRef>
          <a:fillRef idx="0">
            <a:schemeClr val="accent2"/>
          </a:fillRef>
          <a:effectRef idx="2">
            <a:schemeClr val="accent2"/>
          </a:effectRef>
          <a:fontRef idx="minor"/>
        </p:style>
      </p:sp>
      <p:sp>
        <p:nvSpPr>
          <p:cNvPr id="134" name="Line 7"/>
          <p:cNvSpPr/>
          <p:nvPr/>
        </p:nvSpPr>
        <p:spPr>
          <a:xfrm>
            <a:off x="10575000" y="5537520"/>
            <a:ext cx="1183320" cy="360"/>
          </a:xfrm>
          <a:prstGeom prst="line">
            <a:avLst/>
          </a:prstGeom>
          <a:ln>
            <a:round/>
          </a:ln>
        </p:spPr>
        <p:style>
          <a:lnRef idx="3">
            <a:schemeClr val="accent2"/>
          </a:lnRef>
          <a:fillRef idx="0">
            <a:schemeClr val="accent2"/>
          </a:fillRef>
          <a:effectRef idx="2">
            <a:schemeClr val="accent2"/>
          </a:effectRef>
          <a:fontRef idx="minor"/>
        </p:style>
      </p:sp>
      <p:sp>
        <p:nvSpPr>
          <p:cNvPr id="135" name="CustomShape 8"/>
          <p:cNvSpPr/>
          <p:nvPr/>
        </p:nvSpPr>
        <p:spPr>
          <a:xfrm>
            <a:off x="7388640" y="2515320"/>
            <a:ext cx="3467880" cy="12794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Calibri Light"/>
              <a:buAutoNum type="arabicPeriod"/>
            </a:pPr>
            <a:r>
              <a:rPr b="1" lang="en-US" sz="2000" spc="-1" strike="noStrike">
                <a:solidFill>
                  <a:srgbClr val="000000"/>
                </a:solidFill>
                <a:latin typeface="Calibri"/>
              </a:rPr>
              <a:t>Inflammation</a:t>
            </a:r>
            <a:endParaRPr b="0" lang="en-US" sz="2000" spc="-1" strike="noStrike">
              <a:latin typeface="Arial"/>
            </a:endParaRPr>
          </a:p>
          <a:p>
            <a:pPr marL="343080" indent="-342720">
              <a:lnSpc>
                <a:spcPct val="100000"/>
              </a:lnSpc>
              <a:buClr>
                <a:srgbClr val="000000"/>
              </a:buClr>
              <a:buFont typeface="Calibri Light"/>
              <a:buAutoNum type="arabicPeriod"/>
            </a:pPr>
            <a:r>
              <a:rPr b="1" lang="en-US" sz="2000" spc="-1" strike="noStrike">
                <a:solidFill>
                  <a:srgbClr val="000000"/>
                </a:solidFill>
                <a:latin typeface="Calibri"/>
              </a:rPr>
              <a:t>Contraction/Remodeling</a:t>
            </a:r>
            <a:endParaRPr b="0" lang="en-US" sz="2000" spc="-1" strike="noStrike">
              <a:latin typeface="Arial"/>
            </a:endParaRPr>
          </a:p>
          <a:p>
            <a:pPr marL="343080" indent="-342720">
              <a:lnSpc>
                <a:spcPct val="100000"/>
              </a:lnSpc>
              <a:buClr>
                <a:srgbClr val="000000"/>
              </a:buClr>
              <a:buFont typeface="Calibri Light"/>
              <a:buAutoNum type="arabicPeriod"/>
            </a:pPr>
            <a:r>
              <a:rPr b="1" lang="en-US" sz="2000" spc="-1" strike="noStrike">
                <a:solidFill>
                  <a:srgbClr val="000000"/>
                </a:solidFill>
                <a:latin typeface="Calibri"/>
              </a:rPr>
              <a:t>Angiogenesis</a:t>
            </a:r>
            <a:endParaRPr b="0" lang="en-US" sz="2000" spc="-1" strike="noStrike">
              <a:latin typeface="Arial"/>
            </a:endParaRPr>
          </a:p>
          <a:p>
            <a:pPr>
              <a:lnSpc>
                <a:spcPct val="100000"/>
              </a:lnSpc>
            </a:pPr>
            <a:endParaRPr b="0" lang="en-US" sz="2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36" name="CustomShape 1"/>
          <p:cNvSpPr/>
          <p:nvPr/>
        </p:nvSpPr>
        <p:spPr>
          <a:xfrm>
            <a:off x="923760" y="3114720"/>
            <a:ext cx="996264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7" name="CustomShape 2"/>
          <p:cNvSpPr/>
          <p:nvPr/>
        </p:nvSpPr>
        <p:spPr>
          <a:xfrm>
            <a:off x="4294080" y="3114720"/>
            <a:ext cx="360" cy="7520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8" name="CustomShape 3"/>
          <p:cNvSpPr/>
          <p:nvPr/>
        </p:nvSpPr>
        <p:spPr>
          <a:xfrm>
            <a:off x="8216280" y="3130560"/>
            <a:ext cx="360" cy="7520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9" name="CustomShape 4"/>
          <p:cNvSpPr/>
          <p:nvPr/>
        </p:nvSpPr>
        <p:spPr>
          <a:xfrm>
            <a:off x="1104840" y="3114720"/>
            <a:ext cx="360" cy="7135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40" name="CustomShape 5"/>
          <p:cNvSpPr/>
          <p:nvPr/>
        </p:nvSpPr>
        <p:spPr>
          <a:xfrm flipH="1">
            <a:off x="9772560" y="3130560"/>
            <a:ext cx="2880" cy="121248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41" name="CustomShape 6"/>
          <p:cNvSpPr/>
          <p:nvPr/>
        </p:nvSpPr>
        <p:spPr>
          <a:xfrm>
            <a:off x="9153000" y="4441320"/>
            <a:ext cx="2695320" cy="14619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Sloot et al. ~</a:t>
            </a:r>
            <a:endParaRPr b="0" lang="en-US" sz="1800" spc="-1" strike="noStrike">
              <a:latin typeface="Arial"/>
            </a:endParaRPr>
          </a:p>
          <a:p>
            <a:pPr>
              <a:lnSpc>
                <a:spcPct val="100000"/>
              </a:lnSpc>
            </a:pPr>
            <a:r>
              <a:rPr b="0" lang="en-US" sz="1800" spc="-1" strike="noStrike">
                <a:solidFill>
                  <a:srgbClr val="00b050"/>
                </a:solidFill>
                <a:latin typeface="Calibri"/>
              </a:rPr>
              <a:t>Alkaline Phospatase </a:t>
            </a:r>
            <a:r>
              <a:rPr b="0" lang="en-US" sz="1800" spc="-1" strike="noStrike">
                <a:solidFill>
                  <a:srgbClr val="000000"/>
                </a:solidFill>
                <a:latin typeface="Calibri"/>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42" name="CustomShape 7"/>
          <p:cNvSpPr/>
          <p:nvPr/>
        </p:nvSpPr>
        <p:spPr>
          <a:xfrm>
            <a:off x="9772560" y="313704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2018</a:t>
            </a:r>
            <a:endParaRPr b="0" lang="en-US" sz="1400" spc="-1" strike="noStrike">
              <a:latin typeface="Arial"/>
            </a:endParaRPr>
          </a:p>
        </p:txBody>
      </p:sp>
      <p:sp>
        <p:nvSpPr>
          <p:cNvPr id="143" name="CustomShape 8"/>
          <p:cNvSpPr/>
          <p:nvPr/>
        </p:nvSpPr>
        <p:spPr>
          <a:xfrm>
            <a:off x="3216240" y="4005000"/>
            <a:ext cx="268884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Ziraldo et al. ~</a:t>
            </a:r>
            <a:endParaRPr b="0" lang="en-US" sz="1800" spc="-1" strike="noStrike">
              <a:latin typeface="Arial"/>
            </a:endParaRPr>
          </a:p>
          <a:p>
            <a:pPr>
              <a:lnSpc>
                <a:spcPct val="100000"/>
              </a:lnSpc>
            </a:pPr>
            <a:r>
              <a:rPr b="0" lang="en-US" sz="1800" spc="-1" strike="noStrike">
                <a:solidFill>
                  <a:srgbClr val="000000"/>
                </a:solidFill>
                <a:latin typeface="Calibri"/>
              </a:rPr>
              <a:t>Computational Modeling of Inflammation and Wound Healing </a:t>
            </a:r>
            <a:endParaRPr b="0" lang="en-US" sz="1800" spc="-1" strike="noStrike">
              <a:latin typeface="Arial"/>
            </a:endParaRPr>
          </a:p>
        </p:txBody>
      </p:sp>
      <p:sp>
        <p:nvSpPr>
          <p:cNvPr id="144" name="CustomShape 9"/>
          <p:cNvSpPr/>
          <p:nvPr/>
        </p:nvSpPr>
        <p:spPr>
          <a:xfrm>
            <a:off x="1119240" y="31435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2007</a:t>
            </a:r>
            <a:endParaRPr b="0" lang="en-US" sz="1400" spc="-1" strike="noStrike">
              <a:latin typeface="Arial"/>
            </a:endParaRPr>
          </a:p>
        </p:txBody>
      </p:sp>
      <p:sp>
        <p:nvSpPr>
          <p:cNvPr id="145" name="CustomShape 10"/>
          <p:cNvSpPr/>
          <p:nvPr/>
        </p:nvSpPr>
        <p:spPr>
          <a:xfrm>
            <a:off x="8937720" y="550800"/>
            <a:ext cx="2910600" cy="91332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Boon et al. ~</a:t>
            </a:r>
            <a:endParaRPr b="0" lang="en-US" sz="1800" spc="-1" strike="noStrike">
              <a:latin typeface="Arial"/>
            </a:endParaRPr>
          </a:p>
          <a:p>
            <a:pPr>
              <a:lnSpc>
                <a:spcPct val="100000"/>
              </a:lnSpc>
            </a:pPr>
            <a:r>
              <a:rPr b="0" lang="en-US" sz="1800" spc="-1" strike="noStrike">
                <a:solidFill>
                  <a:srgbClr val="000000"/>
                </a:solidFill>
                <a:latin typeface="Calibri"/>
              </a:rPr>
              <a:t>A multi-agent cell-based model for wound contraction</a:t>
            </a:r>
            <a:endParaRPr b="0" lang="en-US" sz="1800" spc="-1" strike="noStrike">
              <a:latin typeface="Arial"/>
            </a:endParaRPr>
          </a:p>
        </p:txBody>
      </p:sp>
      <p:sp>
        <p:nvSpPr>
          <p:cNvPr id="146" name="CustomShape 11"/>
          <p:cNvSpPr/>
          <p:nvPr/>
        </p:nvSpPr>
        <p:spPr>
          <a:xfrm>
            <a:off x="7368840" y="28069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2016</a:t>
            </a:r>
            <a:endParaRPr b="0" lang="en-US" sz="1400" spc="-1" strike="noStrike">
              <a:latin typeface="Arial"/>
            </a:endParaRPr>
          </a:p>
        </p:txBody>
      </p:sp>
      <p:sp>
        <p:nvSpPr>
          <p:cNvPr id="147" name="CustomShape 12"/>
          <p:cNvSpPr/>
          <p:nvPr/>
        </p:nvSpPr>
        <p:spPr>
          <a:xfrm>
            <a:off x="6258240" y="3918240"/>
            <a:ext cx="283356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Tepole et al. ~</a:t>
            </a:r>
            <a:endParaRPr b="0" lang="en-US" sz="1800" spc="-1" strike="noStrike">
              <a:latin typeface="Arial"/>
            </a:endParaRPr>
          </a:p>
          <a:p>
            <a:pPr>
              <a:lnSpc>
                <a:spcPct val="100000"/>
              </a:lnSpc>
            </a:pPr>
            <a:r>
              <a:rPr b="0" lang="en-US" sz="1800" spc="-1" strike="noStrike">
                <a:solidFill>
                  <a:srgbClr val="000000"/>
                </a:solidFill>
                <a:latin typeface="Calibri"/>
              </a:rPr>
              <a:t>Computational systems mechanobiology of Wound Healing</a:t>
            </a:r>
            <a:endParaRPr b="0" lang="en-US" sz="1800" spc="-1" strike="noStrike">
              <a:latin typeface="Arial"/>
            </a:endParaRPr>
          </a:p>
        </p:txBody>
      </p:sp>
      <p:sp>
        <p:nvSpPr>
          <p:cNvPr id="148" name="CustomShape 13"/>
          <p:cNvSpPr/>
          <p:nvPr/>
        </p:nvSpPr>
        <p:spPr>
          <a:xfrm>
            <a:off x="8238960" y="313704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2017</a:t>
            </a:r>
            <a:endParaRPr b="0" lang="en-US" sz="1400" spc="-1" strike="noStrike">
              <a:latin typeface="Arial"/>
            </a:endParaRPr>
          </a:p>
        </p:txBody>
      </p:sp>
      <p:sp>
        <p:nvSpPr>
          <p:cNvPr id="149" name="CustomShape 14"/>
          <p:cNvSpPr/>
          <p:nvPr/>
        </p:nvSpPr>
        <p:spPr>
          <a:xfrm>
            <a:off x="343440" y="3918240"/>
            <a:ext cx="2561760" cy="118764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Mi et al. ~</a:t>
            </a:r>
            <a:endParaRPr b="0" lang="en-US" sz="1800" spc="-1" strike="noStrike">
              <a:latin typeface="Arial"/>
            </a:endParaRPr>
          </a:p>
          <a:p>
            <a:pPr>
              <a:lnSpc>
                <a:spcPct val="100000"/>
              </a:lnSpc>
            </a:pPr>
            <a:r>
              <a:rPr b="0" lang="en-US" sz="1800" spc="-1" strike="noStrike">
                <a:solidFill>
                  <a:srgbClr val="000000"/>
                </a:solidFill>
                <a:latin typeface="Calibri"/>
              </a:rPr>
              <a:t>Agent-based model of inflammation and wound healing</a:t>
            </a:r>
            <a:endParaRPr b="0" lang="en-US" sz="1800" spc="-1" strike="noStrike">
              <a:latin typeface="Arial"/>
            </a:endParaRPr>
          </a:p>
        </p:txBody>
      </p:sp>
      <p:sp>
        <p:nvSpPr>
          <p:cNvPr id="150" name="CustomShape 15"/>
          <p:cNvSpPr/>
          <p:nvPr/>
        </p:nvSpPr>
        <p:spPr>
          <a:xfrm>
            <a:off x="4294080" y="31147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2013</a:t>
            </a:r>
            <a:endParaRPr b="0" lang="en-US" sz="1400" spc="-1" strike="noStrike">
              <a:latin typeface="Arial"/>
            </a:endParaRPr>
          </a:p>
        </p:txBody>
      </p:sp>
      <p:sp>
        <p:nvSpPr>
          <p:cNvPr id="151" name="CustomShape 16"/>
          <p:cNvSpPr/>
          <p:nvPr/>
        </p:nvSpPr>
        <p:spPr>
          <a:xfrm>
            <a:off x="2811600" y="206640"/>
            <a:ext cx="2682000" cy="14619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Tepole et al. ~</a:t>
            </a:r>
            <a:endParaRPr b="0" lang="en-US" sz="1800" spc="-1" strike="noStrike">
              <a:latin typeface="Arial"/>
            </a:endParaRPr>
          </a:p>
          <a:p>
            <a:pPr>
              <a:lnSpc>
                <a:spcPct val="100000"/>
              </a:lnSpc>
            </a:pPr>
            <a:r>
              <a:rPr b="0" lang="en-US" sz="1800" spc="-1" strike="noStrike">
                <a:solidFill>
                  <a:srgbClr val="000000"/>
                </a:solidFill>
                <a:latin typeface="Calibri"/>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rPr>
              <a:t>Coupling toward</a:t>
            </a:r>
            <a:endParaRPr b="0" lang="en-US" sz="1800" spc="-1" strike="noStrike">
              <a:latin typeface="Arial"/>
            </a:endParaRPr>
          </a:p>
          <a:p>
            <a:pPr>
              <a:lnSpc>
                <a:spcPct val="100000"/>
              </a:lnSpc>
            </a:pPr>
            <a:r>
              <a:rPr b="0" lang="en-US" sz="1800" spc="-1" strike="noStrike">
                <a:solidFill>
                  <a:srgbClr val="000000"/>
                </a:solidFill>
                <a:latin typeface="Calibri"/>
              </a:rPr>
              <a:t>wound healing</a:t>
            </a:r>
            <a:endParaRPr b="0" lang="en-US" sz="1800" spc="-1" strike="noStrike">
              <a:latin typeface="Arial"/>
            </a:endParaRPr>
          </a:p>
        </p:txBody>
      </p:sp>
      <p:sp>
        <p:nvSpPr>
          <p:cNvPr id="152" name="CustomShape 17"/>
          <p:cNvSpPr/>
          <p:nvPr/>
        </p:nvSpPr>
        <p:spPr>
          <a:xfrm>
            <a:off x="5258880" y="28069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2014</a:t>
            </a:r>
            <a:endParaRPr b="0" lang="en-US" sz="1400" spc="-1" strike="noStrike">
              <a:latin typeface="Arial"/>
            </a:endParaRPr>
          </a:p>
        </p:txBody>
      </p:sp>
      <p:sp>
        <p:nvSpPr>
          <p:cNvPr id="153"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54"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55" name="CustomShape 20"/>
          <p:cNvSpPr/>
          <p:nvPr/>
        </p:nvSpPr>
        <p:spPr>
          <a:xfrm flipV="1">
            <a:off x="3505320" y="1888920"/>
            <a:ext cx="360" cy="5032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6" name="CustomShape 21"/>
          <p:cNvSpPr/>
          <p:nvPr/>
        </p:nvSpPr>
        <p:spPr>
          <a:xfrm flipV="1">
            <a:off x="9966960" y="1638360"/>
            <a:ext cx="360" cy="7005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7"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8"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9" name="CustomShape 24"/>
          <p:cNvSpPr/>
          <p:nvPr/>
        </p:nvSpPr>
        <p:spPr>
          <a:xfrm flipV="1">
            <a:off x="6431400" y="1567800"/>
            <a:ext cx="360" cy="15465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60" name="CustomShape 25"/>
          <p:cNvSpPr/>
          <p:nvPr/>
        </p:nvSpPr>
        <p:spPr>
          <a:xfrm>
            <a:off x="5304600" y="237600"/>
            <a:ext cx="3074760" cy="10731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rPr>
              <a:t>Flegg et al. ~</a:t>
            </a:r>
            <a:endParaRPr b="0" lang="en-US" sz="1800" spc="-1" strike="noStrike">
              <a:latin typeface="Arial"/>
            </a:endParaRPr>
          </a:p>
          <a:p>
            <a:pPr>
              <a:lnSpc>
                <a:spcPct val="100000"/>
              </a:lnSpc>
            </a:pPr>
            <a:r>
              <a:rPr b="0" lang="en-US" sz="1800" spc="-1" strike="noStrike">
                <a:solidFill>
                  <a:srgbClr val="000000"/>
                </a:solidFill>
                <a:latin typeface="Calibri"/>
              </a:rPr>
              <a:t>On the mathematical modeling of wound healing angiogenesis</a:t>
            </a:r>
            <a:endParaRPr b="0" lang="en-US" sz="1800" spc="-1" strike="noStrike">
              <a:latin typeface="Arial"/>
            </a:endParaRPr>
          </a:p>
        </p:txBody>
      </p:sp>
      <p:sp>
        <p:nvSpPr>
          <p:cNvPr id="161" name="CustomShape 26"/>
          <p:cNvSpPr/>
          <p:nvPr/>
        </p:nvSpPr>
        <p:spPr>
          <a:xfrm>
            <a:off x="6429240" y="27853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2015</a:t>
            </a:r>
            <a:endParaRPr b="0" lang="en-US" sz="1400" spc="-1" strike="noStrike">
              <a:latin typeface="Arial"/>
            </a:endParaRPr>
          </a:p>
        </p:txBody>
      </p:sp>
      <p:sp>
        <p:nvSpPr>
          <p:cNvPr id="162" name="CustomShape 27"/>
          <p:cNvSpPr/>
          <p:nvPr/>
        </p:nvSpPr>
        <p:spPr>
          <a:xfrm>
            <a:off x="0" y="1638360"/>
            <a:ext cx="293004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Li et al.  2011 ~</a:t>
            </a:r>
            <a:br/>
            <a:r>
              <a:rPr b="0" lang="en-US" sz="1800" spc="-1" strike="noStrike">
                <a:solidFill>
                  <a:srgbClr val="000000"/>
                </a:solidFill>
                <a:latin typeface="Calibri"/>
              </a:rPr>
              <a:t>Biosimulation of Acute Phonotrauma: an Extended Model</a:t>
            </a:r>
            <a:endParaRPr b="0" lang="en-US" sz="1800" spc="-1" strike="noStrike">
              <a:latin typeface="Arial"/>
            </a:endParaRPr>
          </a:p>
        </p:txBody>
      </p:sp>
      <p:sp>
        <p:nvSpPr>
          <p:cNvPr id="163" name="CustomShape 28"/>
          <p:cNvSpPr/>
          <p:nvPr/>
        </p:nvSpPr>
        <p:spPr>
          <a:xfrm flipV="1">
            <a:off x="2513160" y="2838600"/>
            <a:ext cx="360" cy="2757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64" name="CustomShape 29"/>
          <p:cNvSpPr/>
          <p:nvPr/>
        </p:nvSpPr>
        <p:spPr>
          <a:xfrm>
            <a:off x="2578320" y="28033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2011</a:t>
            </a:r>
            <a:endParaRPr b="0" lang="en-US" sz="1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7239</TotalTime>
  <Application>LibreOffice/6.0.7.3$Linux_X86_64 LibreOffice_project/00m0$Build-3</Application>
  <Words>2671</Words>
  <Paragraphs>371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2019-05-20T20:48:19Z</dcterms:modified>
  <cp:revision>112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ies>
</file>